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4" r:id="rId7"/>
    <p:sldId id="265" r:id="rId8"/>
    <p:sldId id="263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/>
              <a:t>Бариатрическая</a:t>
            </a:r>
            <a:r>
              <a:rPr lang="ru-RU" b="1" dirty="0" smtClean="0"/>
              <a:t> хирургия у </a:t>
            </a:r>
            <a:r>
              <a:rPr lang="ru-RU" b="1" dirty="0" smtClean="0"/>
              <a:t>подростков с ожирением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881168"/>
            <a:ext cx="4071934" cy="197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28604"/>
            <a:ext cx="7696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53578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 smtClean="0"/>
              <a:t>Seema Kumar, M.D. </a:t>
            </a:r>
            <a:endParaRPr lang="ru-RU" b="1" dirty="0" smtClean="0"/>
          </a:p>
          <a:p>
            <a:r>
              <a:rPr lang="sv-SE" b="1" dirty="0" smtClean="0"/>
              <a:t>Travis </a:t>
            </a:r>
            <a:r>
              <a:rPr lang="sv-SE" b="1" dirty="0" smtClean="0"/>
              <a:t>J. McKenzie, M.D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Показания к </a:t>
            </a:r>
            <a:r>
              <a:rPr lang="ru-RU" sz="3200" b="1" dirty="0" err="1" smtClean="0"/>
              <a:t>бариатрической</a:t>
            </a:r>
            <a:r>
              <a:rPr lang="ru-RU" sz="3200" b="1" dirty="0" smtClean="0"/>
              <a:t> хирургии</a:t>
            </a:r>
            <a:r>
              <a:rPr lang="en-US" sz="3200" b="1" dirty="0" smtClean="0"/>
              <a:t> </a:t>
            </a:r>
            <a:r>
              <a:rPr lang="ru-RU" sz="3200" b="1" dirty="0" smtClean="0"/>
              <a:t>у подростков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u="sng" dirty="0" smtClean="0"/>
              <a:t>1. Наличие </a:t>
            </a:r>
            <a:r>
              <a:rPr lang="ru-RU" sz="2800" u="sng" dirty="0" err="1" smtClean="0"/>
              <a:t>морбидного</a:t>
            </a:r>
            <a:r>
              <a:rPr lang="ru-RU" sz="2800" u="sng" dirty="0" smtClean="0"/>
              <a:t> ожирения:</a:t>
            </a:r>
            <a:endParaRPr lang="ru-RU" sz="28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2428868"/>
            <a:ext cx="4286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 </a:t>
            </a:r>
            <a:r>
              <a:rPr lang="en-US" sz="1400" i="1" dirty="0" smtClean="0"/>
              <a:t>American Academy of Pediatrics</a:t>
            </a:r>
            <a:r>
              <a:rPr lang="ru-RU" sz="1400" i="1" dirty="0" smtClean="0"/>
              <a:t>, </a:t>
            </a:r>
            <a:r>
              <a:rPr lang="en-US" sz="1400" i="1" dirty="0" smtClean="0"/>
              <a:t>2004</a:t>
            </a:r>
            <a:r>
              <a:rPr lang="ru-RU" sz="1400" i="1" dirty="0" smtClean="0"/>
              <a:t>; </a:t>
            </a:r>
            <a:r>
              <a:rPr lang="en-US" sz="1400" i="1" dirty="0" smtClean="0"/>
              <a:t>ENDO, 2008</a:t>
            </a:r>
            <a:endParaRPr lang="ru-RU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1714488"/>
            <a:ext cx="585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SDS </a:t>
            </a:r>
            <a:r>
              <a:rPr lang="ru-RU" dirty="0" smtClean="0"/>
              <a:t>ИМТ </a:t>
            </a:r>
            <a:r>
              <a:rPr lang="ru-RU" dirty="0" smtClean="0">
                <a:latin typeface="Calibri"/>
              </a:rPr>
              <a:t>&gt;</a:t>
            </a:r>
            <a:r>
              <a:rPr lang="ru-RU" dirty="0" smtClean="0"/>
              <a:t> 50 кг/м² (независимо от наличия осложнений)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2071678"/>
            <a:ext cx="568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SDS </a:t>
            </a:r>
            <a:r>
              <a:rPr lang="ru-RU" dirty="0" smtClean="0"/>
              <a:t>ИМТ &gt; 40 кг/м² (при наличии тяжелых осложнений)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2845354"/>
            <a:ext cx="585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SDS </a:t>
            </a:r>
            <a:r>
              <a:rPr lang="ru-RU" dirty="0" smtClean="0"/>
              <a:t>ИМТ &gt; </a:t>
            </a:r>
            <a:r>
              <a:rPr lang="en-US" dirty="0" smtClean="0"/>
              <a:t>4</a:t>
            </a:r>
            <a:r>
              <a:rPr lang="ru-RU" dirty="0" smtClean="0"/>
              <a:t>0 кг/м² (независимо от наличия осложнений)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3131106"/>
            <a:ext cx="568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SDS </a:t>
            </a:r>
            <a:r>
              <a:rPr lang="ru-RU" dirty="0" smtClean="0"/>
              <a:t>ИМТ &gt; </a:t>
            </a:r>
            <a:r>
              <a:rPr lang="en-US" dirty="0" smtClean="0"/>
              <a:t>35</a:t>
            </a:r>
            <a:r>
              <a:rPr lang="ru-RU" dirty="0" smtClean="0"/>
              <a:t> кг/м² (при наличии тяжелых осложнений)</a:t>
            </a:r>
            <a:endParaRPr lang="ru-RU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28596" y="4929198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Возраст:</a:t>
            </a:r>
            <a:endParaRPr kumimoji="0" lang="ru-RU" sz="2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500702"/>
            <a:ext cx="7747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Девочки старше 13 лет; мальчики старше 15 лет с закрытыми или близкими </a:t>
            </a:r>
          </a:p>
          <a:p>
            <a:r>
              <a:rPr lang="ru-RU" dirty="0" smtClean="0"/>
              <a:t>к закрытию «зонами роста».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6143644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en-US" sz="1400" i="1" dirty="0" smtClean="0"/>
              <a:t>American Academy of Pediatrics</a:t>
            </a:r>
            <a:r>
              <a:rPr lang="ru-RU" sz="1400" i="1" dirty="0" smtClean="0"/>
              <a:t>, </a:t>
            </a:r>
            <a:r>
              <a:rPr lang="en-US" sz="1400" i="1" dirty="0" smtClean="0"/>
              <a:t>2004</a:t>
            </a:r>
            <a:endParaRPr lang="ru-RU" sz="1400" i="1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500034" y="3643314"/>
            <a:ext cx="528641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Осложнения ожирения:</a:t>
            </a:r>
            <a:endParaRPr kumimoji="0" lang="ru-RU" sz="2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4143380"/>
            <a:ext cx="7167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Сахарный диабет 2 типа; апноэ </a:t>
            </a:r>
            <a:r>
              <a:rPr lang="ru-RU" dirty="0" err="1" smtClean="0"/>
              <a:t>средне-тяжелой</a:t>
            </a:r>
            <a:r>
              <a:rPr lang="ru-RU" dirty="0" smtClean="0"/>
              <a:t> или тяжелой степени; </a:t>
            </a:r>
          </a:p>
          <a:p>
            <a:r>
              <a:rPr lang="ru-RU" dirty="0" smtClean="0"/>
              <a:t>неалкогольный </a:t>
            </a:r>
            <a:r>
              <a:rPr lang="ru-RU" dirty="0" err="1" smtClean="0"/>
              <a:t>стеатогепатит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86578" y="3357562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en-US" sz="1400" i="1" dirty="0" smtClean="0"/>
              <a:t>NIC</a:t>
            </a:r>
            <a:r>
              <a:rPr lang="ru-RU" sz="1400" i="1" dirty="0" smtClean="0"/>
              <a:t>, </a:t>
            </a:r>
            <a:r>
              <a:rPr lang="en-US" sz="1400" i="1" dirty="0" smtClean="0"/>
              <a:t>1998</a:t>
            </a:r>
            <a:endParaRPr lang="ru-RU" sz="14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Противопоказания к </a:t>
            </a:r>
            <a:r>
              <a:rPr lang="ru-RU" sz="3600" b="1" dirty="0" err="1" smtClean="0"/>
              <a:t>бариатической</a:t>
            </a:r>
            <a:r>
              <a:rPr lang="ru-RU" sz="3600" b="1" dirty="0" smtClean="0"/>
              <a:t> хирургии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Психическое расстройства (в том числе синдром </a:t>
            </a:r>
            <a:r>
              <a:rPr lang="ru-RU" dirty="0" err="1" smtClean="0"/>
              <a:t>Прадера-Вилли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 smtClean="0"/>
              <a:t>Гипоталамическое ожирение</a:t>
            </a:r>
          </a:p>
          <a:p>
            <a:r>
              <a:rPr lang="ru-RU" dirty="0" err="1" smtClean="0"/>
              <a:t>Препубертатный</a:t>
            </a:r>
            <a:r>
              <a:rPr lang="ru-RU" dirty="0" smtClean="0"/>
              <a:t> возраст</a:t>
            </a:r>
          </a:p>
          <a:p>
            <a:r>
              <a:rPr lang="ru-RU" dirty="0" err="1" smtClean="0"/>
              <a:t>Некомплаентность</a:t>
            </a:r>
            <a:endParaRPr lang="ru-RU" dirty="0" smtClean="0"/>
          </a:p>
          <a:p>
            <a:r>
              <a:rPr lang="ru-RU" dirty="0" smtClean="0"/>
              <a:t>Обострение язвенной болезни желудка и двенадцатиперстной кишки</a:t>
            </a:r>
          </a:p>
          <a:p>
            <a:r>
              <a:rPr lang="ru-RU" dirty="0" smtClean="0"/>
              <a:t>Онкологические заболевания</a:t>
            </a:r>
          </a:p>
          <a:p>
            <a:r>
              <a:rPr lang="ru-RU" dirty="0" smtClean="0"/>
              <a:t>Беременность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24328" y="6237312"/>
            <a:ext cx="1312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ENDO, 2008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14480" y="857232"/>
            <a:ext cx="564360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Бариатрические</a:t>
            </a:r>
            <a:r>
              <a:rPr lang="ru-RU" sz="2400" b="1" dirty="0" smtClean="0"/>
              <a:t> операции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643182"/>
            <a:ext cx="271464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Рестриктивные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гастроограничительные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2643182"/>
            <a:ext cx="228601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Шунтирующие </a:t>
            </a:r>
            <a:r>
              <a:rPr lang="ru-RU" dirty="0" smtClean="0"/>
              <a:t>(</a:t>
            </a:r>
            <a:r>
              <a:rPr lang="ru-RU" dirty="0" err="1" smtClean="0"/>
              <a:t>мальабсорбтивные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2643182"/>
            <a:ext cx="228601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Смешанные</a:t>
            </a:r>
            <a:endParaRPr lang="ru-RU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500298" y="1714488"/>
            <a:ext cx="357190" cy="126416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57686" y="1857364"/>
            <a:ext cx="357190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072198" y="1643050"/>
            <a:ext cx="357190" cy="13355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5720" y="3929066"/>
            <a:ext cx="30001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Внутрижелудочный баллон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err="1" smtClean="0"/>
              <a:t>Бандажирование</a:t>
            </a:r>
            <a:r>
              <a:rPr lang="ru-RU" sz="1600" dirty="0" smtClean="0"/>
              <a:t> желудка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Продольная резекция желудка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28992" y="3929066"/>
            <a:ext cx="2425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err="1" smtClean="0"/>
              <a:t>Еюноилеошунтирование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143636" y="3929066"/>
            <a:ext cx="2595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err="1" smtClean="0"/>
              <a:t>Гастрошунтирование</a:t>
            </a:r>
            <a:r>
              <a:rPr lang="ru-RU" sz="1600" dirty="0" smtClean="0"/>
              <a:t> по </a:t>
            </a:r>
            <a:r>
              <a:rPr lang="ru-RU" sz="1600" dirty="0" err="1" smtClean="0"/>
              <a:t>Ру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err="1" smtClean="0"/>
              <a:t>Билиопанкреатическое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шунтирование</a:t>
            </a: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ormone.org/~/media/Hormone/Images/Patient%20Guides/Mens%20Health/BariatricSurgerydiagram4C.jpg"/>
          <p:cNvPicPr>
            <a:picLocks noChangeAspect="1" noChangeArrowheads="1"/>
          </p:cNvPicPr>
          <p:nvPr/>
        </p:nvPicPr>
        <p:blipFill>
          <a:blip r:embed="rId2" cstate="print"/>
          <a:srcRect t="8197" b="31694"/>
          <a:stretch>
            <a:fillRect/>
          </a:stretch>
        </p:blipFill>
        <p:spPr bwMode="auto">
          <a:xfrm>
            <a:off x="571472" y="1000108"/>
            <a:ext cx="7620000" cy="3143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3714752"/>
            <a:ext cx="158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err="1" smtClean="0"/>
              <a:t>Бандажирование</a:t>
            </a:r>
            <a:r>
              <a:rPr lang="ru-RU" sz="1400" b="1" dirty="0" smtClean="0"/>
              <a:t> </a:t>
            </a:r>
          </a:p>
          <a:p>
            <a:pPr algn="ctr"/>
            <a:r>
              <a:rPr lang="ru-RU" sz="1400" b="1" dirty="0" smtClean="0"/>
              <a:t>желудка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5984" y="3714752"/>
            <a:ext cx="1862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err="1" smtClean="0"/>
              <a:t>Гастрошунтирование</a:t>
            </a:r>
            <a:r>
              <a:rPr lang="ru-RU" sz="1400" b="1" dirty="0" smtClean="0"/>
              <a:t> </a:t>
            </a:r>
          </a:p>
          <a:p>
            <a:pPr algn="ctr"/>
            <a:r>
              <a:rPr lang="ru-RU" sz="1400" b="1" dirty="0" smtClean="0"/>
              <a:t>По </a:t>
            </a:r>
            <a:r>
              <a:rPr lang="ru-RU" sz="1400" b="1" dirty="0" err="1" smtClean="0"/>
              <a:t>Ру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143380"/>
            <a:ext cx="20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err="1" smtClean="0"/>
              <a:t>Билиопанкреатическое</a:t>
            </a:r>
            <a:r>
              <a:rPr lang="ru-RU" sz="1400" b="1" dirty="0" smtClean="0"/>
              <a:t> </a:t>
            </a:r>
          </a:p>
          <a:p>
            <a:pPr algn="ctr"/>
            <a:r>
              <a:rPr lang="ru-RU" sz="1400" b="1" dirty="0" smtClean="0"/>
              <a:t>шунтирование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42509" y="4143380"/>
            <a:ext cx="1951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Продольная резекция </a:t>
            </a:r>
          </a:p>
          <a:p>
            <a:pPr algn="ctr"/>
            <a:r>
              <a:rPr lang="ru-RU" sz="1400" b="1" dirty="0" smtClean="0"/>
              <a:t>желудка</a:t>
            </a:r>
            <a:endParaRPr lang="ru-RU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Эффективность </a:t>
            </a:r>
            <a:r>
              <a:rPr lang="ru-RU" sz="3200" b="1" dirty="0" err="1" smtClean="0"/>
              <a:t>бариатрической</a:t>
            </a:r>
            <a:r>
              <a:rPr lang="ru-RU" sz="3200" b="1" dirty="0" smtClean="0"/>
              <a:t> хирургии у подростков (данные </a:t>
            </a:r>
            <a:r>
              <a:rPr lang="ru-RU" sz="3200" b="1" dirty="0" err="1" smtClean="0"/>
              <a:t>мета-анализа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780" t="8314" r="12057" b="3928"/>
          <a:stretch>
            <a:fillRect/>
          </a:stretch>
        </p:blipFill>
        <p:spPr bwMode="auto">
          <a:xfrm>
            <a:off x="3491880" y="980728"/>
            <a:ext cx="5328592" cy="55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8024" y="6453336"/>
            <a:ext cx="292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et al. Obesity rev., 2013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484784"/>
            <a:ext cx="2243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637 </a:t>
            </a:r>
            <a:r>
              <a:rPr lang="ru-RU" dirty="0" smtClean="0"/>
              <a:t>пациентов из 23 </a:t>
            </a:r>
          </a:p>
          <a:p>
            <a:r>
              <a:rPr lang="ru-RU" dirty="0" smtClean="0"/>
              <a:t>исследований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420888"/>
            <a:ext cx="2780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Через год после операции</a:t>
            </a:r>
          </a:p>
          <a:p>
            <a:r>
              <a:rPr lang="ru-RU" dirty="0" smtClean="0"/>
              <a:t>отмечалось уменьшение</a:t>
            </a:r>
          </a:p>
          <a:p>
            <a:r>
              <a:rPr lang="ru-RU" dirty="0" smtClean="0"/>
              <a:t>ИМТ на </a:t>
            </a:r>
            <a:r>
              <a:rPr lang="ru-RU" b="1" dirty="0" smtClean="0">
                <a:solidFill>
                  <a:srgbClr val="FF0000"/>
                </a:solidFill>
              </a:rPr>
              <a:t>13,5 кг/м²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645024"/>
            <a:ext cx="2286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Средний период </a:t>
            </a:r>
          </a:p>
          <a:p>
            <a:r>
              <a:rPr lang="ru-RU" dirty="0" smtClean="0"/>
              <a:t>послеоперационного</a:t>
            </a:r>
          </a:p>
          <a:p>
            <a:r>
              <a:rPr lang="ru-RU" dirty="0" smtClean="0"/>
              <a:t>наблюдения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12-24</a:t>
            </a:r>
            <a:r>
              <a:rPr lang="ru-RU" dirty="0" smtClean="0"/>
              <a:t> месяца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Динамическое 2х-летнее наблюдение за подростками после ГШ по РУ (</a:t>
            </a:r>
            <a:r>
              <a:rPr lang="ru-RU" sz="2800" b="1" dirty="0" err="1" smtClean="0"/>
              <a:t>лапароскопического</a:t>
            </a:r>
            <a:r>
              <a:rPr lang="ru-RU" sz="2800" b="1" dirty="0" smtClean="0"/>
              <a:t>) 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795" t="31561" r="11161" b="20513"/>
          <a:stretch>
            <a:fillRect/>
          </a:stretch>
        </p:blipFill>
        <p:spPr bwMode="auto">
          <a:xfrm>
            <a:off x="1187624" y="1124744"/>
            <a:ext cx="728510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40152" y="6309320"/>
            <a:ext cx="3049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Göthberg</a:t>
            </a:r>
            <a:r>
              <a:rPr lang="ru-RU" dirty="0" smtClean="0"/>
              <a:t> </a:t>
            </a:r>
            <a:r>
              <a:rPr lang="en-US" dirty="0" smtClean="0"/>
              <a:t>et al.</a:t>
            </a:r>
            <a:r>
              <a:rPr lang="ru-RU" dirty="0" smtClean="0"/>
              <a:t> </a:t>
            </a:r>
            <a:r>
              <a:rPr lang="en-US" dirty="0" err="1" smtClean="0"/>
              <a:t>Ped.Surg</a:t>
            </a:r>
            <a:r>
              <a:rPr lang="ru-RU" dirty="0" smtClean="0"/>
              <a:t>,</a:t>
            </a:r>
            <a:r>
              <a:rPr lang="en-US" dirty="0" smtClean="0"/>
              <a:t> 2014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3140968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течение 2х лет наблюдения </a:t>
            </a:r>
            <a:r>
              <a:rPr lang="ru-RU" b="1" dirty="0" smtClean="0">
                <a:solidFill>
                  <a:srgbClr val="FF0000"/>
                </a:solidFill>
              </a:rPr>
              <a:t>37%</a:t>
            </a:r>
            <a:r>
              <a:rPr lang="ru-RU" dirty="0" smtClean="0"/>
              <a:t> (30) пациентов </a:t>
            </a:r>
          </a:p>
          <a:p>
            <a:r>
              <a:rPr lang="ru-RU" dirty="0" smtClean="0"/>
              <a:t>потребовалось повторное </a:t>
            </a:r>
          </a:p>
          <a:p>
            <a:r>
              <a:rPr lang="ru-RU" dirty="0" smtClean="0"/>
              <a:t>оперативное вмешательство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5302949"/>
            <a:ext cx="2311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Послеоперационные </a:t>
            </a:r>
          </a:p>
          <a:p>
            <a:r>
              <a:rPr lang="ru-RU" dirty="0" smtClean="0"/>
              <a:t>осложнения </a:t>
            </a:r>
            <a:r>
              <a:rPr lang="ru-RU" b="1" dirty="0" smtClean="0">
                <a:solidFill>
                  <a:srgbClr val="FF0000"/>
                </a:solidFill>
              </a:rPr>
              <a:t>3,6%</a:t>
            </a:r>
            <a:r>
              <a:rPr lang="ru-RU" dirty="0" smtClean="0"/>
              <a:t> (3)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Ранние послеоперационные осложнения: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Частота колеблется от 4 до 48%</a:t>
            </a:r>
          </a:p>
          <a:p>
            <a:r>
              <a:rPr lang="ru-RU" u="sng" dirty="0" smtClean="0"/>
              <a:t>БПШ и ГШ по </a:t>
            </a:r>
            <a:r>
              <a:rPr lang="ru-RU" u="sng" dirty="0" err="1" smtClean="0"/>
              <a:t>Ру</a:t>
            </a:r>
            <a:r>
              <a:rPr lang="ru-RU" u="sng" dirty="0" smtClean="0"/>
              <a:t> ассоциированы с максимальной частотой осложнений:</a:t>
            </a:r>
          </a:p>
          <a:p>
            <a:pPr>
              <a:buFontTx/>
              <a:buChar char="-"/>
            </a:pPr>
            <a:r>
              <a:rPr lang="ru-RU" sz="2400" dirty="0" smtClean="0"/>
              <a:t>Несостоятельность анастомоза,</a:t>
            </a:r>
          </a:p>
          <a:p>
            <a:pPr>
              <a:buFontTx/>
              <a:buChar char="-"/>
            </a:pPr>
            <a:r>
              <a:rPr lang="ru-RU" sz="2400" dirty="0" smtClean="0"/>
              <a:t>кровотечения, </a:t>
            </a:r>
          </a:p>
          <a:p>
            <a:pPr>
              <a:buFontTx/>
              <a:buChar char="-"/>
            </a:pPr>
            <a:r>
              <a:rPr lang="ru-RU" sz="2400" dirty="0" smtClean="0"/>
              <a:t>раневая инфекция</a:t>
            </a:r>
          </a:p>
          <a:p>
            <a:r>
              <a:rPr lang="ru-RU" u="sng" dirty="0" smtClean="0"/>
              <a:t>Основные осложнения при </a:t>
            </a:r>
            <a:r>
              <a:rPr lang="ru-RU" u="sng" dirty="0" err="1" smtClean="0"/>
              <a:t>рестриктивных</a:t>
            </a:r>
            <a:r>
              <a:rPr lang="ru-RU" u="sng" dirty="0" smtClean="0"/>
              <a:t> операциях:</a:t>
            </a:r>
          </a:p>
          <a:p>
            <a:pPr>
              <a:buFontTx/>
              <a:buChar char="-"/>
            </a:pPr>
            <a:r>
              <a:rPr lang="ru-RU" sz="2400" dirty="0" smtClean="0"/>
              <a:t>Пролапс желудка</a:t>
            </a:r>
          </a:p>
          <a:p>
            <a:pPr>
              <a:buFontTx/>
              <a:buChar char="-"/>
            </a:pPr>
            <a:r>
              <a:rPr lang="ru-RU" sz="2400" dirty="0" smtClean="0"/>
              <a:t>Обструкция соустья</a:t>
            </a:r>
          </a:p>
          <a:p>
            <a:pPr>
              <a:buFontTx/>
              <a:buChar char="-"/>
            </a:pPr>
            <a:r>
              <a:rPr lang="ru-RU" sz="2400" dirty="0" err="1" smtClean="0"/>
              <a:t>Дилятация</a:t>
            </a:r>
            <a:r>
              <a:rPr lang="ru-RU" sz="2400" dirty="0" smtClean="0"/>
              <a:t> пищевода или «малого» желудка</a:t>
            </a:r>
          </a:p>
          <a:p>
            <a:pPr>
              <a:buFontTx/>
              <a:buChar char="-"/>
            </a:pPr>
            <a:r>
              <a:rPr lang="ru-RU" sz="2400" dirty="0" smtClean="0"/>
              <a:t>Техногенные осложнения в месте установки </a:t>
            </a:r>
            <a:r>
              <a:rPr lang="ru-RU" sz="2400" dirty="0" err="1" smtClean="0"/>
              <a:t>импланта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6381328"/>
            <a:ext cx="292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et al. Obesity rev., 2013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Профилактика и лечение послеоперационной витаминной и микроэлементной недостаточности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483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Вещество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Симптомы</a:t>
                      </a:r>
                      <a:r>
                        <a:rPr lang="ru-RU" baseline="0" dirty="0" smtClean="0"/>
                        <a:t> дефицита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Лечение</a:t>
                      </a:r>
                      <a:r>
                        <a:rPr lang="ru-RU" baseline="0" dirty="0" smtClean="0"/>
                        <a:t> и </a:t>
                      </a:r>
                      <a:r>
                        <a:rPr lang="ru-RU" baseline="0" dirty="0" err="1" smtClean="0"/>
                        <a:t>проф-ка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Всем пациентам пожизненно назначаются поливитаминные</a:t>
                      </a:r>
                      <a:r>
                        <a:rPr lang="ru-RU" baseline="0" dirty="0" smtClean="0"/>
                        <a:t> комплексы ежедневно +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Кальций (всем)</a:t>
                      </a:r>
                      <a:endParaRPr lang="ru-RU" sz="1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err="1" smtClean="0"/>
                        <a:t>Гипокальциемия</a:t>
                      </a:r>
                      <a:r>
                        <a:rPr lang="ru-RU" sz="1400" dirty="0" smtClean="0"/>
                        <a:t>, ВГПТ, </a:t>
                      </a:r>
                      <a:r>
                        <a:rPr lang="ru-RU" sz="1400" dirty="0" err="1" smtClean="0"/>
                        <a:t>остеопороз</a:t>
                      </a:r>
                      <a:r>
                        <a:rPr lang="ru-RU" sz="1400" dirty="0" smtClean="0"/>
                        <a:t>, остеомаляция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1500-1800 мг </a:t>
                      </a:r>
                      <a:r>
                        <a:rPr lang="ru-RU" sz="1400" dirty="0" err="1" smtClean="0"/>
                        <a:t>Са++</a:t>
                      </a:r>
                      <a:r>
                        <a:rPr lang="ru-RU" sz="1400" dirty="0" smtClean="0"/>
                        <a:t> в сутки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Витамин </a:t>
                      </a:r>
                      <a:r>
                        <a:rPr lang="en-US" sz="1400" b="1" dirty="0" smtClean="0"/>
                        <a:t>D</a:t>
                      </a:r>
                      <a:r>
                        <a:rPr lang="ru-RU" sz="1400" b="1" dirty="0" smtClean="0"/>
                        <a:t> (всем)</a:t>
                      </a:r>
                      <a:endParaRPr lang="ru-RU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</a:t>
                      </a:r>
                      <a:r>
                        <a:rPr lang="ru-RU" sz="1400" baseline="0" dirty="0" smtClean="0"/>
                        <a:t> менее 1000 МЕ в сутки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Тиамин</a:t>
                      </a:r>
                      <a:r>
                        <a:rPr lang="ru-RU" sz="1400" baseline="0" dirty="0" smtClean="0"/>
                        <a:t> –В1 (по показаниям)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Болезнь</a:t>
                      </a:r>
                      <a:r>
                        <a:rPr lang="ru-RU" sz="1400" baseline="0" dirty="0" smtClean="0"/>
                        <a:t> бери-бери: тошнота, рвота, запоры, </a:t>
                      </a:r>
                      <a:r>
                        <a:rPr lang="ru-RU" sz="1400" baseline="0" dirty="0" err="1" smtClean="0"/>
                        <a:t>кардиопатия</a:t>
                      </a:r>
                      <a:r>
                        <a:rPr lang="ru-RU" sz="1400" baseline="0" dirty="0" smtClean="0"/>
                        <a:t> с СН, энцефалопатия, энцефалопатия </a:t>
                      </a:r>
                      <a:r>
                        <a:rPr lang="ru-RU" sz="1400" baseline="0" dirty="0" err="1" smtClean="0"/>
                        <a:t>Вернике</a:t>
                      </a:r>
                      <a:r>
                        <a:rPr lang="ru-RU" sz="1400" baseline="0" dirty="0" smtClean="0"/>
                        <a:t>, полиневрит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В/</a:t>
                      </a:r>
                      <a:r>
                        <a:rPr lang="ru-RU" sz="1400" dirty="0" err="1" smtClean="0"/>
                        <a:t>в</a:t>
                      </a:r>
                      <a:r>
                        <a:rPr lang="ru-RU" sz="1400" baseline="0" dirty="0" smtClean="0"/>
                        <a:t> 100 мг/сутки в течение 2х недель, далее по 10 мг/сутки </a:t>
                      </a:r>
                      <a:r>
                        <a:rPr lang="en-US" sz="1400" baseline="0" dirty="0" smtClean="0"/>
                        <a:t>per </a:t>
                      </a:r>
                      <a:r>
                        <a:rPr lang="en-US" sz="1400" baseline="0" dirty="0" err="1" smtClean="0"/>
                        <a:t>os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Витамин В12 (по показаниям)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Анемия, полиневрит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350 </a:t>
                      </a:r>
                      <a:r>
                        <a:rPr lang="ru-RU" sz="1400" dirty="0" smtClean="0"/>
                        <a:t>мкг/сутки </a:t>
                      </a:r>
                      <a:r>
                        <a:rPr lang="en-US" sz="1400" dirty="0" smtClean="0"/>
                        <a:t>per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os</a:t>
                      </a:r>
                      <a:r>
                        <a:rPr lang="ru-RU" sz="1400" baseline="0" dirty="0" smtClean="0"/>
                        <a:t> или 3000 мкг в/м 1 раз в 6 месяцев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Фолиевая</a:t>
                      </a:r>
                      <a:r>
                        <a:rPr lang="ru-RU" sz="1400" dirty="0" smtClean="0"/>
                        <a:t> кислота (по показаниям)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Анемия, врожденные пороки</a:t>
                      </a:r>
                      <a:r>
                        <a:rPr lang="ru-RU" sz="1400" baseline="0" dirty="0" smtClean="0"/>
                        <a:t> развития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400-1000 мкг/сутки (мах дозы для женщин детородного возраста)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Железо (по показаниям)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Анемия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70-80 мг/сутки </a:t>
                      </a:r>
                      <a:r>
                        <a:rPr lang="en-US" sz="1400" dirty="0" smtClean="0"/>
                        <a:t>per </a:t>
                      </a:r>
                      <a:r>
                        <a:rPr lang="en-US" sz="1400" dirty="0" err="1" smtClean="0"/>
                        <a:t>os</a:t>
                      </a:r>
                      <a:r>
                        <a:rPr lang="ru-RU" sz="1400" dirty="0" smtClean="0"/>
                        <a:t> ежедневно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Цинк (по показаниям)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Изменение</a:t>
                      </a:r>
                      <a:r>
                        <a:rPr lang="ru-RU" sz="1400" baseline="0" dirty="0" smtClean="0"/>
                        <a:t> кожи и ногтей, </a:t>
                      </a:r>
                      <a:r>
                        <a:rPr lang="ru-RU" sz="1400" baseline="0" dirty="0" err="1" smtClean="0"/>
                        <a:t>алопеция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</a:t>
                      </a:r>
                      <a:r>
                        <a:rPr lang="ru-RU" sz="1400" baseline="0" dirty="0" smtClean="0"/>
                        <a:t> составе поливитаминных комплексов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480</Words>
  <Application>Microsoft Office PowerPoint</Application>
  <PresentationFormat>Экран (4:3)</PresentationFormat>
  <Paragraphs>101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Бариатрическая хирургия у подростков с ожирением</vt:lpstr>
      <vt:lpstr>Показания к бариатрической хирургии у подростков</vt:lpstr>
      <vt:lpstr>Противопоказания к бариатической хирургии</vt:lpstr>
      <vt:lpstr>Слайд 4</vt:lpstr>
      <vt:lpstr>Слайд 5</vt:lpstr>
      <vt:lpstr>Эффективность бариатрической хирургии у подростков (данные мета-анализа)</vt:lpstr>
      <vt:lpstr>Динамическое 2х-летнее наблюдение за подростками после ГШ по РУ (лапароскопического) </vt:lpstr>
      <vt:lpstr>Ранние послеоперационные осложнения:</vt:lpstr>
      <vt:lpstr>Профилактика и лечение послеоперационной витаминной и микроэлементной недостаточности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Бариатрическая хирургия у подростков</dc:title>
  <dc:creator>Пупсик</dc:creator>
  <cp:lastModifiedBy>Пупсик</cp:lastModifiedBy>
  <cp:revision>30</cp:revision>
  <dcterms:created xsi:type="dcterms:W3CDTF">2015-03-14T18:57:43Z</dcterms:created>
  <dcterms:modified xsi:type="dcterms:W3CDTF">2015-03-17T20:29:53Z</dcterms:modified>
</cp:coreProperties>
</file>