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2" r:id="rId4"/>
    <p:sldId id="266" r:id="rId5"/>
    <p:sldId id="267" r:id="rId6"/>
    <p:sldId id="258" r:id="rId7"/>
    <p:sldId id="277" r:id="rId8"/>
    <p:sldId id="268" r:id="rId9"/>
    <p:sldId id="274" r:id="rId10"/>
    <p:sldId id="276" r:id="rId11"/>
    <p:sldId id="275" r:id="rId12"/>
    <p:sldId id="270" r:id="rId13"/>
    <p:sldId id="273" r:id="rId14"/>
    <p:sldId id="287" r:id="rId15"/>
    <p:sldId id="280" r:id="rId16"/>
    <p:sldId id="259" r:id="rId17"/>
    <p:sldId id="278" r:id="rId18"/>
    <p:sldId id="279" r:id="rId19"/>
    <p:sldId id="286" r:id="rId20"/>
    <p:sldId id="285" r:id="rId21"/>
    <p:sldId id="261" r:id="rId22"/>
    <p:sldId id="281" r:id="rId23"/>
    <p:sldId id="282" r:id="rId24"/>
    <p:sldId id="283" r:id="rId25"/>
    <p:sldId id="284" r:id="rId2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711" autoAdjust="0"/>
  </p:normalViewPr>
  <p:slideViewPr>
    <p:cSldViewPr snapToGrid="0">
      <p:cViewPr>
        <p:scale>
          <a:sx n="75" d="100"/>
          <a:sy n="75" d="100"/>
        </p:scale>
        <p:origin x="-666" y="-7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Инсулины  короткого действия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82776208736936"/>
          <c:y val="0.45536965233941418"/>
          <c:w val="0.67554430420352951"/>
          <c:h val="0.515893367401412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Актрапид</c:v>
                </c:pt>
                <c:pt idx="1">
                  <c:v>Хумулин Регуляр</c:v>
                </c:pt>
                <c:pt idx="2">
                  <c:v>Инсуман Регуляр</c:v>
                </c:pt>
                <c:pt idx="3">
                  <c:v>Новорапид</c:v>
                </c:pt>
                <c:pt idx="4">
                  <c:v>Хумалог</c:v>
                </c:pt>
                <c:pt idx="5">
                  <c:v>Апидра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136</c:v>
                </c:pt>
                <c:pt idx="4">
                  <c:v>77</c:v>
                </c:pt>
                <c:pt idx="5">
                  <c:v>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2.9058072035682355E-3"/>
          <c:y val="0.16448239404200574"/>
          <c:w val="0.99709419279643174"/>
          <c:h val="0.24493393491420812"/>
        </c:manualLayout>
      </c:layout>
      <c:overlay val="0"/>
      <c:txPr>
        <a:bodyPr rot="0" vert="horz"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7975497166283"/>
          <c:y val="3.0149044618427906E-2"/>
          <c:w val="0.65365350042836623"/>
          <c:h val="0.599021159579303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получают</c:v>
                </c:pt>
                <c:pt idx="1">
                  <c:v>Да, получают. Но недостаточно</c:v>
                </c:pt>
                <c:pt idx="2">
                  <c:v>Нет не получают. Покупают сами</c:v>
                </c:pt>
                <c:pt idx="3">
                  <c:v>Раньше получали бесплатно. Сейчас не получают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</c:v>
                </c:pt>
                <c:pt idx="1">
                  <c:v>130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4560441550351666"/>
          <c:w val="1"/>
          <c:h val="0.3528593300690284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610879033475265"/>
          <c:y val="0.21956826693211878"/>
          <c:w val="0.57753088114696871"/>
          <c:h val="0.522301756452916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бесплатных тест-полосок в месяц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Менее 100 в месяц</c:v>
                </c:pt>
                <c:pt idx="1">
                  <c:v>100 в месяц</c:v>
                </c:pt>
                <c:pt idx="2">
                  <c:v>Более 100 в месяц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</c:v>
                </c:pt>
                <c:pt idx="1">
                  <c:v>63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69075469566063763"/>
          <c:w val="0.45895026512863835"/>
          <c:h val="0.309245304339362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40025284672056E-2"/>
          <c:y val="2.4467186874474012E-2"/>
          <c:w val="0.57845991417731979"/>
          <c:h val="0.6784262679663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1-3 раза в день</c:v>
                </c:pt>
                <c:pt idx="1">
                  <c:v>4-5 раз в день</c:v>
                </c:pt>
                <c:pt idx="2">
                  <c:v>6 и более раз в день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92</c:v>
                </c:pt>
                <c:pt idx="2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3.3597586508999154E-2"/>
          <c:y val="0.76609884132191064"/>
          <c:w val="0.59790037950941755"/>
          <c:h val="0.224796143163321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22519844152367"/>
          <c:y val="0.17016153389544325"/>
          <c:w val="0.53106899438602939"/>
          <c:h val="0.531486567016037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Чаще, чем 3 раза в месяц</c:v>
                </c:pt>
                <c:pt idx="1">
                  <c:v>Раз в 3 месяца</c:v>
                </c:pt>
                <c:pt idx="2">
                  <c:v>Раз в 6 месяцев</c:v>
                </c:pt>
                <c:pt idx="3">
                  <c:v>Один раз в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121</c:v>
                </c:pt>
                <c:pt idx="2">
                  <c:v>57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5.9533615990308902E-2"/>
          <c:y val="0.81057686170677912"/>
          <c:w val="0.93738704552348684"/>
          <c:h val="0.189423228498983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НВа1С&lt;8 %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7 лет</c:v>
                </c:pt>
                <c:pt idx="1">
                  <c:v>7-12 лет</c:v>
                </c:pt>
                <c:pt idx="2">
                  <c:v>13-15 лет</c:v>
                </c:pt>
                <c:pt idx="3">
                  <c:v>16-18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42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НВа1С&gt;8 %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7 лет</c:v>
                </c:pt>
                <c:pt idx="1">
                  <c:v>7-12 лет</c:v>
                </c:pt>
                <c:pt idx="2">
                  <c:v>13-15 лет</c:v>
                </c:pt>
                <c:pt idx="3">
                  <c:v>16-18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</c:v>
                </c:pt>
                <c:pt idx="1">
                  <c:v>52</c:v>
                </c:pt>
                <c:pt idx="2">
                  <c:v>28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89472"/>
        <c:axId val="38604736"/>
      </c:barChart>
      <c:catAx>
        <c:axId val="48489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604736"/>
        <c:crosses val="autoZero"/>
        <c:auto val="1"/>
        <c:lblAlgn val="ctr"/>
        <c:lblOffset val="100"/>
        <c:noMultiLvlLbl val="0"/>
      </c:catAx>
      <c:valAx>
        <c:axId val="3860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8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74196870876089E-2"/>
          <c:y val="0.22682954070678948"/>
          <c:w val="0.91120380855403105"/>
          <c:h val="0.33187814874413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респондентов, сообщивших о трудностях с бесплатными анализами и  обследованиями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Глюкозотолерантный тест</c:v>
                </c:pt>
                <c:pt idx="1">
                  <c:v>Гликированный гемоглобин</c:v>
                </c:pt>
                <c:pt idx="2">
                  <c:v>Микроальбуминурия</c:v>
                </c:pt>
                <c:pt idx="3">
                  <c:v>Кетоновые тела в моче</c:v>
                </c:pt>
                <c:pt idx="4">
                  <c:v>Кетоновые тела в крови</c:v>
                </c:pt>
                <c:pt idx="5">
                  <c:v>УЗИ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3.2110091999999999</c:v>
                </c:pt>
                <c:pt idx="1">
                  <c:v>9.6330275000000007</c:v>
                </c:pt>
                <c:pt idx="2">
                  <c:v>6.8807338999999992</c:v>
                </c:pt>
                <c:pt idx="3">
                  <c:v>4.1284403999999997</c:v>
                </c:pt>
                <c:pt idx="4">
                  <c:v>6.4220183000000004</c:v>
                </c:pt>
                <c:pt idx="5">
                  <c:v>8.7155962999999996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8488960"/>
        <c:axId val="38621120"/>
      </c:barChart>
      <c:catAx>
        <c:axId val="4848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ru-RU"/>
          </a:p>
        </c:txPr>
        <c:crossAx val="38621120"/>
        <c:crosses val="autoZero"/>
        <c:auto val="1"/>
        <c:lblAlgn val="ctr"/>
        <c:lblOffset val="100"/>
        <c:noMultiLvlLbl val="0"/>
      </c:catAx>
      <c:valAx>
        <c:axId val="3862112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484889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541373361898668"/>
          <c:y val="0.10809674065050709"/>
          <c:w val="0.86219521808890498"/>
          <c:h val="0.56625621205845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ранее 2013 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Невропатолог</c:v>
                </c:pt>
                <c:pt idx="1">
                  <c:v>Офтальмолог</c:v>
                </c:pt>
                <c:pt idx="2">
                  <c:v>Психолог</c:v>
                </c:pt>
                <c:pt idx="3">
                  <c:v>Диетолог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2013 году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Невропатолог</c:v>
                </c:pt>
                <c:pt idx="1">
                  <c:v>Офтальмолог</c:v>
                </c:pt>
                <c:pt idx="2">
                  <c:v>Психолог</c:v>
                </c:pt>
                <c:pt idx="3">
                  <c:v>Диетолог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</c:v>
                </c:pt>
                <c:pt idx="1">
                  <c:v>94</c:v>
                </c:pt>
                <c:pt idx="2">
                  <c:v>30</c:v>
                </c:pt>
                <c:pt idx="3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2014 году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Невропатолог</c:v>
                </c:pt>
                <c:pt idx="1">
                  <c:v>Офтальмолог</c:v>
                </c:pt>
                <c:pt idx="2">
                  <c:v>Психолог</c:v>
                </c:pt>
                <c:pt idx="3">
                  <c:v>Диетолог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163</c:v>
                </c:pt>
                <c:pt idx="1">
                  <c:v>127</c:v>
                </c:pt>
                <c:pt idx="2">
                  <c:v>53</c:v>
                </c:pt>
                <c:pt idx="3">
                  <c:v>151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Никогда не консультировались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Невропатолог</c:v>
                </c:pt>
                <c:pt idx="1">
                  <c:v>Офтальмолог</c:v>
                </c:pt>
                <c:pt idx="2">
                  <c:v>Психолог</c:v>
                </c:pt>
                <c:pt idx="3">
                  <c:v>Диетолог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121</c:v>
                </c:pt>
                <c:pt idx="3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90496"/>
        <c:axId val="38624576"/>
      </c:barChart>
      <c:catAx>
        <c:axId val="484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24576"/>
        <c:crosses val="autoZero"/>
        <c:auto val="1"/>
        <c:lblAlgn val="ctr"/>
        <c:lblOffset val="100"/>
        <c:noMultiLvlLbl val="0"/>
      </c:catAx>
      <c:valAx>
        <c:axId val="3862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49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992088886415698E-2"/>
          <c:y val="0.7544796446702553"/>
          <c:w val="0.93396376468842468"/>
          <c:h val="0.243502266762109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записью к специалисту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Есть проблемы с записью к эндокринологу</c:v>
                </c:pt>
                <c:pt idx="1">
                  <c:v>Есть проблемы с записью к окулисту</c:v>
                </c:pt>
                <c:pt idx="2">
                  <c:v>Есть проблемы с записью к невропатологу</c:v>
                </c:pt>
                <c:pt idx="3">
                  <c:v>Нет проблем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0.189</c:v>
                </c:pt>
                <c:pt idx="1">
                  <c:v>0.17399999999999999</c:v>
                </c:pt>
                <c:pt idx="2">
                  <c:v>0.20300000000000001</c:v>
                </c:pt>
                <c:pt idx="3">
                  <c:v>0.434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96254253707283E-3"/>
          <c:y val="6.3051613740590123E-2"/>
          <c:w val="0.5202532353014232"/>
          <c:h val="0.906155360387643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 Да, только для ребенка</c:v>
                </c:pt>
                <c:pt idx="1">
                  <c:v>2 Да, только для родителей</c:v>
                </c:pt>
                <c:pt idx="2">
                  <c:v>3 Да, и для ребенка, и для родителей</c:v>
                </c:pt>
                <c:pt idx="3">
                  <c:v>4 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21</c:v>
                </c:pt>
                <c:pt idx="2">
                  <c:v>179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100946372239744"/>
          <c:y val="7.6369516310461183E-2"/>
          <c:w val="0.45703569388211335"/>
          <c:h val="0.88443302760231901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97183278919404E-2"/>
          <c:y val="3.8476223616276228E-2"/>
          <c:w val="0.56240061455732671"/>
          <c:h val="0.598632147287087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Звонок врачу-эндокринологу</c:v>
                </c:pt>
                <c:pt idx="1">
                  <c:v>Использование «горячей линии»</c:v>
                </c:pt>
                <c:pt idx="2">
                  <c:v>Возможности 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164</c:v>
                </c:pt>
                <c:pt idx="1">
                  <c:v>10</c:v>
                </c:pt>
                <c:pt idx="2">
                  <c:v>41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590893529613143E-2"/>
          <c:y val="0.65827713065739468"/>
          <c:w val="0.95386573629515825"/>
          <c:h val="0.30999210251422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Инсулины длительного  действия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644631436322759"/>
          <c:y val="0.43116774965156535"/>
          <c:w val="0.65746664559909862"/>
          <c:h val="0.526744355853930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Протафан</c:v>
                </c:pt>
                <c:pt idx="1">
                  <c:v>Хумулин НПХ</c:v>
                </c:pt>
                <c:pt idx="2">
                  <c:v>Инсуман Базал</c:v>
                </c:pt>
                <c:pt idx="3">
                  <c:v>Левемир</c:v>
                </c:pt>
                <c:pt idx="4">
                  <c:v>Лантус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54</c:v>
                </c:pt>
                <c:pt idx="4">
                  <c:v>96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  <a:sp3d>
          <a:bevelT w="190500" h="38100"/>
        </a:sp3d>
      </c:spPr>
    </c:plotArea>
    <c:legend>
      <c:legendPos val="t"/>
      <c:layout>
        <c:manualLayout>
          <c:xMode val="edge"/>
          <c:yMode val="edge"/>
          <c:x val="7.9003896467361279E-2"/>
          <c:y val="0.15354460191979361"/>
          <c:w val="0.89528519858899092"/>
          <c:h val="0.24314972578218377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175019789193017"/>
          <c:y val="3.7459401424889897E-2"/>
          <c:w val="0.39492188476440454"/>
          <c:h val="0.599138265220989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Консультация врача-эндокринолога</c:v>
                </c:pt>
                <c:pt idx="1">
                  <c:v>Консультация врача-педиатра</c:v>
                </c:pt>
                <c:pt idx="2">
                  <c:v>Консультация медицинской сестры</c:v>
                </c:pt>
                <c:pt idx="3">
                  <c:v>Сообщество пациентов с сахарным диабетом</c:v>
                </c:pt>
                <c:pt idx="4">
                  <c:v>Школа диабета</c:v>
                </c:pt>
                <c:pt idx="5">
                  <c:v>Научная литература, учебники</c:v>
                </c:pt>
                <c:pt idx="6">
                  <c:v>Специализированная литература для пациентов</c:v>
                </c:pt>
                <c:pt idx="7">
                  <c:v>Интернет</c:v>
                </c:pt>
                <c:pt idx="8">
                  <c:v>Информационные стенды</c:v>
                </c:pt>
                <c:pt idx="9">
                  <c:v>Другие родители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200</c:v>
                </c:pt>
                <c:pt idx="1">
                  <c:v>16</c:v>
                </c:pt>
                <c:pt idx="2">
                  <c:v>4</c:v>
                </c:pt>
                <c:pt idx="3">
                  <c:v>22</c:v>
                </c:pt>
                <c:pt idx="4">
                  <c:v>104</c:v>
                </c:pt>
                <c:pt idx="5">
                  <c:v>42</c:v>
                </c:pt>
                <c:pt idx="6">
                  <c:v>94</c:v>
                </c:pt>
                <c:pt idx="7">
                  <c:v>148</c:v>
                </c:pt>
                <c:pt idx="8">
                  <c:v>10</c:v>
                </c:pt>
                <c:pt idx="9">
                  <c:v>78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2760807676818176"/>
          <c:y val="9.8024385269733314E-3"/>
          <c:w val="0.48438486855809698"/>
          <c:h val="0.9794948753516296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3655108394817473"/>
          <c:y val="0.54412487577402335"/>
          <c:w val="0.56254093055177834"/>
          <c:h val="0.451458986316030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Посещение школы диабета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Посещали школу диабета однократно, сразу после постановки диагноза</c:v>
                </c:pt>
                <c:pt idx="1">
                  <c:v>Посещали школу диабета несколько раз после постановки диагноза</c:v>
                </c:pt>
                <c:pt idx="2">
                  <c:v>Посещаем школу диабета раз в год</c:v>
                </c:pt>
                <c:pt idx="3">
                  <c:v>Посещаем школу диабета при необходимости</c:v>
                </c:pt>
                <c:pt idx="4">
                  <c:v>Не посещаем школу диабета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</c:v>
                </c:pt>
                <c:pt idx="1">
                  <c:v>87</c:v>
                </c:pt>
                <c:pt idx="2">
                  <c:v>35</c:v>
                </c:pt>
                <c:pt idx="3">
                  <c:v>13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7.5633706151620819E-4"/>
          <c:y val="0.20144618148459592"/>
          <c:w val="0.99924366293848377"/>
          <c:h val="0.36539217185230488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34854233770313"/>
          <c:y val="1.3686436800273531E-2"/>
          <c:w val="0.50661471490505172"/>
          <c:h val="0.379440703509938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Подготовка преподавателей</c:v>
                </c:pt>
                <c:pt idx="1">
                  <c:v>Возможность обсуждения</c:v>
                </c:pt>
                <c:pt idx="2">
                  <c:v>Обновление информации</c:v>
                </c:pt>
                <c:pt idx="3">
                  <c:v>Обеспечение информационными пособиями</c:v>
                </c:pt>
                <c:pt idx="4">
                  <c:v>Наличие образцов медицинских изделий</c:v>
                </c:pt>
                <c:pt idx="5">
                  <c:v>Наличие образцов продуктов</c:v>
                </c:pt>
                <c:pt idx="6">
                  <c:v>Организация занятия с учётом возраста детей и длительности заболевания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21</c:v>
                </c:pt>
                <c:pt idx="2">
                  <c:v>27</c:v>
                </c:pt>
                <c:pt idx="3">
                  <c:v>57</c:v>
                </c:pt>
                <c:pt idx="4">
                  <c:v>22</c:v>
                </c:pt>
                <c:pt idx="5">
                  <c:v>10</c:v>
                </c:pt>
                <c:pt idx="6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9.6253113916728488E-4"/>
          <c:y val="0.39093903920576739"/>
          <c:w val="0.97233423847082767"/>
          <c:h val="0.59350540796055862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2400" b="0" baseline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baseline="0">
                <a:latin typeface="Times New Roman" pitchFamily="18" charset="0"/>
                <a:cs typeface="Times New Roman" pitchFamily="18" charset="0"/>
              </a:rPr>
              <a:t>Работа родителей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975395676735605E-2"/>
          <c:y val="8.8468616370917838E-2"/>
          <c:w val="0.72198392683195112"/>
          <c:h val="0.866316450252969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работают ли родители ребенка 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работают оба</c:v>
                </c:pt>
                <c:pt idx="1">
                  <c:v>работает один</c:v>
                </c:pt>
                <c:pt idx="2">
                  <c:v>оба не работают</c:v>
                </c:pt>
                <c:pt idx="3">
                  <c:v>отказ от ответа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45.2</c:v>
                </c:pt>
                <c:pt idx="2">
                  <c:v>3.2</c:v>
                </c:pt>
                <c:pt idx="3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2415853657571568"/>
          <c:y val="0.74214424201141838"/>
          <c:w val="0.74130504280612586"/>
          <c:h val="0.23943688526710144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Семейное </a:t>
            </a:r>
            <a:r>
              <a:rPr lang="ru-RU" sz="2400" dirty="0"/>
              <a:t>положение </a:t>
            </a:r>
            <a:r>
              <a:rPr lang="ru-RU" sz="2400" dirty="0" smtClean="0"/>
              <a:t>респондентов</a:t>
            </a:r>
            <a:endParaRPr lang="ru-RU" sz="24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63062240520942E-3"/>
          <c:y val="0.16176440713797621"/>
          <c:w val="0.61102323037433892"/>
          <c:h val="0.811649562577170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cvейное положение респондента 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состоит в браке</c:v>
                </c:pt>
                <c:pt idx="1">
                  <c:v>гражданский брак</c:v>
                </c:pt>
                <c:pt idx="2">
                  <c:v>супруг живет отдельно</c:v>
                </c:pt>
                <c:pt idx="3">
                  <c:v>не замужем/не женат</c:v>
                </c:pt>
                <c:pt idx="4">
                  <c:v>вдова/вдовец</c:v>
                </c:pt>
                <c:pt idx="5">
                  <c:v>в разводе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78.900000000000006</c:v>
                </c:pt>
                <c:pt idx="1">
                  <c:v>5.2</c:v>
                </c:pt>
                <c:pt idx="2">
                  <c:v>2.8</c:v>
                </c:pt>
                <c:pt idx="3">
                  <c:v>1.9</c:v>
                </c:pt>
                <c:pt idx="4">
                  <c:v>1.9</c:v>
                </c:pt>
                <c:pt idx="5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735874002997468"/>
          <c:y val="0.21344457111935553"/>
          <c:w val="0.39623270857379117"/>
          <c:h val="0.73947529798307099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74256841673342E-3"/>
          <c:y val="0.18201985166362758"/>
          <c:w val="0.40447459539870217"/>
          <c:h val="0.721241133730037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Администрация детского учреждения отказала в приеме ребенка, в связи с его заболеванием</c:v>
                </c:pt>
                <c:pt idx="1">
                  <c:v>В связи с тяжестью состояния ребенка</c:v>
                </c:pt>
                <c:pt idx="2">
                  <c:v>В учреждении отсутствуют условия пребывания для детей с диабетом</c:v>
                </c:pt>
                <c:pt idx="3">
                  <c:v>В связи со сложными взаимоотношениями в детском коллективе</c:v>
                </c:pt>
                <c:pt idx="4">
                  <c:v>Другое/отказ от ответа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10</c:v>
                </c:pt>
                <c:pt idx="3">
                  <c:v>0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0549668191039434"/>
          <c:y val="0.1571672352235588"/>
          <c:w val="0.58296484773464463"/>
          <c:h val="0.8341464987466367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>
                <a:effectLst/>
                <a:latin typeface="Times New Roman" pitchFamily="18" charset="0"/>
                <a:cs typeface="Times New Roman" pitchFamily="18" charset="0"/>
              </a:rPr>
              <a:t>Удовлетворенность медицинской помощью в стационаре</a:t>
            </a:r>
            <a:endParaRPr lang="ru-RU" sz="200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801536383948111"/>
          <c:y val="2.92568753657109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 помощью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 положительных ответов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Посоветуют другим пациентам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% положительных ответов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0903424"/>
        <c:axId val="112398272"/>
      </c:barChart>
      <c:catAx>
        <c:axId val="10090342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112398272"/>
        <c:crosses val="autoZero"/>
        <c:auto val="1"/>
        <c:lblAlgn val="ctr"/>
        <c:lblOffset val="100"/>
        <c:noMultiLvlLbl val="0"/>
      </c:catAx>
      <c:valAx>
        <c:axId val="112398272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ru-RU"/>
          </a:p>
        </c:txPr>
        <c:crossAx val="100903424"/>
        <c:crosses val="autoZero"/>
        <c:crossBetween val="between"/>
        <c:majorUnit val="10"/>
        <c:minorUnit val="2"/>
      </c:valAx>
    </c:plotArea>
    <c:legend>
      <c:legendPos val="b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Удовлетворенность медицинской помощью в поликлинике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Удовлевторены помощью 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Посоветуют другим пациентам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2230912"/>
        <c:axId val="112400000"/>
      </c:barChart>
      <c:catAx>
        <c:axId val="11223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400000"/>
        <c:crosses val="autoZero"/>
        <c:auto val="1"/>
        <c:lblAlgn val="ctr"/>
        <c:lblOffset val="100"/>
        <c:noMultiLvlLbl val="0"/>
      </c:catAx>
      <c:valAx>
        <c:axId val="11240000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ru-RU"/>
          </a:p>
        </c:txPr>
        <c:crossAx val="112230912"/>
        <c:crosses val="autoZero"/>
        <c:crossBetween val="between"/>
        <c:majorUnit val="10"/>
        <c:minorUnit val="2"/>
      </c:valAx>
    </c:plotArea>
    <c:legend>
      <c:legendPos val="b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solidFill>
                  <a:schemeClr val="tx1"/>
                </a:solidFill>
              </a:rPr>
              <a:t>Доступность медицинской помощи детям  с  СД 1 типа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доступности медицинской помощи детям при СД 1 типа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неудовлевторительно </c:v>
                </c:pt>
                <c:pt idx="1">
                  <c:v>удовлевторительно </c:v>
                </c:pt>
                <c:pt idx="2">
                  <c:v>хорошо</c:v>
                </c:pt>
                <c:pt idx="3">
                  <c:v>отлично </c:v>
                </c:pt>
                <c:pt idx="4">
                  <c:v>отказ от ответа или затруднились ответить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3.6</c:v>
                </c:pt>
                <c:pt idx="1">
                  <c:v>26.2</c:v>
                </c:pt>
                <c:pt idx="2">
                  <c:v>52</c:v>
                </c:pt>
                <c:pt idx="3">
                  <c:v>14.9</c:v>
                </c:pt>
                <c:pt idx="4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965122789116105E-2"/>
          <c:y val="0.63902199504631996"/>
          <c:w val="0.87541690472595257"/>
          <c:h val="0.34370405230607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помощи детям с СД 1 типа</a:t>
            </a:r>
          </a:p>
        </c:rich>
      </c:tx>
      <c:layout>
        <c:manualLayout>
          <c:xMode val="edge"/>
          <c:yMode val="edge"/>
          <c:x val="0.1945228625562909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406384017948683E-2"/>
          <c:y val="0"/>
          <c:w val="0.8802473310468093"/>
          <c:h val="0.948164146868250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помощи детям с СД 1 типа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плохо</c:v>
                </c:pt>
                <c:pt idx="1">
                  <c:v>неудовлетворительно </c:v>
                </c:pt>
                <c:pt idx="2">
                  <c:v>удовлетворительно</c:v>
                </c:pt>
                <c:pt idx="3">
                  <c:v>хорошо</c:v>
                </c:pt>
                <c:pt idx="4">
                  <c:v>отлично</c:v>
                </c:pt>
                <c:pt idx="5">
                  <c:v>нет ответа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0.5</c:v>
                </c:pt>
                <c:pt idx="1">
                  <c:v>1.8</c:v>
                </c:pt>
                <c:pt idx="2">
                  <c:v>15.8</c:v>
                </c:pt>
                <c:pt idx="3">
                  <c:v>55.2</c:v>
                </c:pt>
                <c:pt idx="4">
                  <c:v>22.6</c:v>
                </c:pt>
                <c:pt idx="5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7.3660424348796893E-3"/>
          <c:y val="0.66742053434966808"/>
          <c:w val="0.98154270593476445"/>
          <c:h val="0.33117142912418496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Частота обращения за </a:t>
            </a:r>
            <a:r>
              <a:rPr lang="ru-RU" baseline="0" dirty="0" smtClean="0"/>
              <a:t> препаратами инсулина</a:t>
            </a:r>
            <a:endParaRPr lang="ru-RU" dirty="0"/>
          </a:p>
        </c:rich>
      </c:tx>
      <c:layout>
        <c:manualLayout>
          <c:xMode val="edge"/>
          <c:yMode val="edge"/>
          <c:x val="0.1820524877375599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611300417717742"/>
          <c:y val="0.17691648250278291"/>
          <c:w val="0.57322393671847449"/>
          <c:h val="0.57977378790620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респондентов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Один раз в месяц</c:v>
                </c:pt>
                <c:pt idx="1">
                  <c:v>Раз в два месяца</c:v>
                </c:pt>
                <c:pt idx="2">
                  <c:v>Раз в три месяца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</c:v>
                </c:pt>
                <c:pt idx="1">
                  <c:v>53</c:v>
                </c:pt>
                <c:pt idx="2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5460608"/>
        <c:axId val="81803456"/>
      </c:barChart>
      <c:catAx>
        <c:axId val="354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803456"/>
        <c:crosses val="autoZero"/>
        <c:auto val="1"/>
        <c:lblAlgn val="ctr"/>
        <c:lblOffset val="100"/>
        <c:noMultiLvlLbl val="0"/>
      </c:catAx>
      <c:valAx>
        <c:axId val="81803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546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753977903473065"/>
          <c:y val="0.16284027205313847"/>
          <c:w val="0.49398745236614727"/>
          <c:h val="0.195877629338115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Врач, выписывающий рецепт на инсулин</a:t>
            </a:r>
            <a:endParaRPr lang="ru-RU" dirty="0"/>
          </a:p>
        </c:rich>
      </c:tx>
      <c:layout>
        <c:manualLayout>
          <c:xMode val="edge"/>
          <c:yMode val="edge"/>
          <c:x val="0.13373075352333497"/>
          <c:y val="6.773212318606574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17016874434328"/>
          <c:y val="0.1650459361469957"/>
          <c:w val="0.5717618546798493"/>
          <c:h val="0.631306276180083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Эндокринолог</c:v>
                </c:pt>
                <c:pt idx="1">
                  <c:v>Участковый педиатр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109</c:v>
                </c:pt>
                <c:pt idx="1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79581681861381937"/>
          <c:w val="0.97238230439909756"/>
          <c:h val="0.204183181386180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399014904172863E-2"/>
          <c:y val="0.17627027877067192"/>
          <c:w val="0.44005630578845989"/>
          <c:h val="0.732109842190043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Отаказ в выдаче препаратов инсулина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Ни разу не отказывали</c:v>
                </c:pt>
                <c:pt idx="1">
                  <c:v>Отказывали однократно</c:v>
                </c:pt>
                <c:pt idx="2">
                  <c:v>Отказывают периодически</c:v>
                </c:pt>
                <c:pt idx="3">
                  <c:v>Отказывают часто</c:v>
                </c:pt>
                <c:pt idx="4">
                  <c:v>Отказывают постоянно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167</c:v>
                </c:pt>
                <c:pt idx="1">
                  <c:v>36</c:v>
                </c:pt>
                <c:pt idx="2">
                  <c:v>13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490407067347238"/>
          <c:y val="0.21366673325314622"/>
          <c:w val="0.41536248767352857"/>
          <c:h val="0.6681124433129465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011638897519797E-2"/>
          <c:y val="0.27465371119552301"/>
          <c:w val="0.74310372608358899"/>
          <c:h val="0.692664401939016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Инсулиновая помпа</c:v>
                </c:pt>
                <c:pt idx="1">
                  <c:v>Шприцы</c:v>
                </c:pt>
                <c:pt idx="2">
                  <c:v>Шприц-ручки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8</c:v>
                </c:pt>
                <c:pt idx="2">
                  <c:v>164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6.1835907918959222E-3"/>
          <c:w val="0.83676066650801229"/>
          <c:h val="0.25118170637816156"/>
        </c:manualLayout>
      </c:layout>
      <c:overlay val="0"/>
      <c:txPr>
        <a:bodyPr rot="0" vert="horz"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3452348286633"/>
          <c:y val="1.0904056310732912E-2"/>
          <c:w val="0.71957932786233147"/>
          <c:h val="0.546612324545028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Расходные материалы  для введения инсулина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Иглы для шприц-ручек</c:v>
                </c:pt>
                <c:pt idx="1">
                  <c:v>Катетеры для инсулиновых помп</c:v>
                </c:pt>
                <c:pt idx="2">
                  <c:v>Ничего из перечисленного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116</c:v>
                </c:pt>
                <c:pt idx="1">
                  <c:v>30</c:v>
                </c:pt>
                <c:pt idx="2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7.4993698378852877E-2"/>
          <c:y val="0.64494365423021194"/>
          <c:w val="0.85001260324229422"/>
          <c:h val="0.33805118642229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23655962262415E-2"/>
          <c:y val="0.43280439752478378"/>
          <c:w val="0.69217765858943325"/>
          <c:h val="0.505484141784268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Pt>
            <c:idx val="3"/>
            <c:bubble3D val="0"/>
            <c:spPr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Одноразовые шприцы</c:v>
                </c:pt>
                <c:pt idx="1">
                  <c:v>Иглы для шприц-ручек</c:v>
                </c:pt>
                <c:pt idx="2">
                  <c:v>Катетеры для инсулиновых помп</c:v>
                </c:pt>
                <c:pt idx="3">
                  <c:v>Прочее/отказ от ответа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43</c:v>
                </c:pt>
                <c:pt idx="2">
                  <c:v>14</c:v>
                </c:pt>
                <c:pt idx="3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ln w="0">
          <a:solidFill>
            <a:schemeClr val="tx1"/>
          </a:solidFill>
        </a:ln>
        <a:effectLst>
          <a:glow rad="127000">
            <a:srgbClr val="FF0000"/>
          </a:glow>
        </a:effectLst>
      </c:spPr>
    </c:plotArea>
    <c:legend>
      <c:legendPos val="t"/>
      <c:layout>
        <c:manualLayout>
          <c:xMode val="edge"/>
          <c:yMode val="edge"/>
          <c:x val="7.8023335324647711E-2"/>
          <c:y val="2.6358582572410867E-2"/>
          <c:w val="0.82229707492779824"/>
          <c:h val="0.413266668949693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1915979972571634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1653640742868604E-4"/>
          <c:y val="0.11291545189504372"/>
          <c:w val="0.49031109237584009"/>
          <c:h val="0.827738343931498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Трудности при использовании инсулиновой помпы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Недостаточно знаний, как ей пользоваться</c:v>
                </c:pt>
                <c:pt idx="1">
                  <c:v>Технические проблемы</c:v>
                </c:pt>
                <c:pt idx="2">
                  <c:v>Отсутствие расходных материалов</c:v>
                </c:pt>
                <c:pt idx="3">
                  <c:v>Проблемы социального характера (стеснение, неловкость)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12</c:v>
                </c:pt>
                <c:pt idx="3">
                  <c:v>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929354052427787"/>
          <c:y val="0.14711370262390672"/>
          <c:w val="0.50496408380558688"/>
          <c:h val="0.81153279309474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7FA91-F9BA-4877-BEC6-492A8D477DA7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601DD-599B-4D9B-BD7E-285CD22DA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96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601DD-599B-4D9B-BD7E-285CD22DA6B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3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1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85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25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4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22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1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0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0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388BD-E235-48E5-8839-37A850BEF8D0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A3298-8969-4865-A06E-728AA0D1EE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9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937" y="1853853"/>
            <a:ext cx="9064241" cy="165622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Диабетологическая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служба глазами родителей детей с сахарным диабетом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8213" y="4719638"/>
            <a:ext cx="7429500" cy="165576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помощи детям с заболеваниями эндокринной системы,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Альфа-Эндо»,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Фондом поддержки и развития филантропии «КАФ»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партнерстве с Эндокринологическим научным центром Минздрава России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финансовой поддержки ОАО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Альфа-банк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88797" y="338791"/>
            <a:ext cx="1790940" cy="479054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Альфа-Эндо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323" y="242888"/>
            <a:ext cx="169485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56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089061"/>
            <a:ext cx="8543925" cy="508790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Дневник самоконтроля ведут 76% респондентов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часто эндокринолог просматривает Ваш дневник  самоконтроля</a:t>
            </a:r>
          </a:p>
          <a:p>
            <a:pPr lvl="1"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Никогда  4%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Иногда   16%</a:t>
            </a:r>
          </a:p>
          <a:p>
            <a:pPr lvl="1"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приеме 80%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часто вы посещаете детского эндокринолога</a:t>
            </a:r>
          </a:p>
          <a:p>
            <a:pPr lvl="1" font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Ежемесячно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-48 %</a:t>
            </a:r>
          </a:p>
          <a:p>
            <a:pPr lvl="1" font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в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месяца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23%</a:t>
            </a:r>
          </a:p>
          <a:p>
            <a:pPr lvl="1" font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полгода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19%</a:t>
            </a:r>
          </a:p>
          <a:p>
            <a:pPr lvl="1" font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10%</a:t>
            </a:r>
          </a:p>
          <a:p>
            <a:pPr lvl="1" font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6378" y="246580"/>
            <a:ext cx="8543925" cy="87804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Самоконтроль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Компенсация пациентов с сахарным диабетом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230270"/>
              </p:ext>
            </p:extLst>
          </p:nvPr>
        </p:nvGraphicFramePr>
        <p:xfrm>
          <a:off x="681038" y="1825625"/>
          <a:ext cx="85439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876" y="5815173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31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39942" y="262384"/>
            <a:ext cx="8543925" cy="87804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Лабораторные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744054"/>
              </p:ext>
            </p:extLst>
          </p:nvPr>
        </p:nvGraphicFramePr>
        <p:xfrm>
          <a:off x="794053" y="1202076"/>
          <a:ext cx="8543925" cy="517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85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39942" y="262384"/>
            <a:ext cx="8543925" cy="87804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239478966"/>
              </p:ext>
            </p:extLst>
          </p:nvPr>
        </p:nvGraphicFramePr>
        <p:xfrm>
          <a:off x="233680" y="1470631"/>
          <a:ext cx="4312920" cy="501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018427215"/>
              </p:ext>
            </p:extLst>
          </p:nvPr>
        </p:nvGraphicFramePr>
        <p:xfrm>
          <a:off x="4775200" y="1447800"/>
          <a:ext cx="48006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56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025894"/>
              </p:ext>
            </p:extLst>
          </p:nvPr>
        </p:nvGraphicFramePr>
        <p:xfrm>
          <a:off x="800100" y="1803400"/>
          <a:ext cx="80518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76135"/>
            <a:ext cx="904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Потребность в консультации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психолога при первом посещении эндокринолога/ после постановки диагноза сахарный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диабет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39941" y="0"/>
            <a:ext cx="8543925" cy="87804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Консультативная помощь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878047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экстренную консультацию по вопросам связанным с сахарным диабетом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79980517"/>
              </p:ext>
            </p:extLst>
          </p:nvPr>
        </p:nvGraphicFramePr>
        <p:xfrm>
          <a:off x="-279400" y="2218266"/>
          <a:ext cx="46863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28512222"/>
              </p:ext>
            </p:extLst>
          </p:nvPr>
        </p:nvGraphicFramePr>
        <p:xfrm>
          <a:off x="2819400" y="1709362"/>
          <a:ext cx="7200900" cy="474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924300" y="924531"/>
            <a:ext cx="59406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 и уходе за ребенком</a:t>
            </a:r>
          </a:p>
        </p:txBody>
      </p:sp>
    </p:spTree>
    <p:extLst>
      <p:ext uri="{BB962C8B-B14F-4D97-AF65-F5344CB8AC3E}">
        <p14:creationId xmlns:p14="http://schemas.microsoft.com/office/powerpoint/2010/main" val="29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90" y="262385"/>
            <a:ext cx="8543925" cy="5184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Школа диабета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99727"/>
              </p:ext>
            </p:extLst>
          </p:nvPr>
        </p:nvGraphicFramePr>
        <p:xfrm>
          <a:off x="339047" y="903465"/>
          <a:ext cx="4633645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951557"/>
              </p:ext>
            </p:extLst>
          </p:nvPr>
        </p:nvGraphicFramePr>
        <p:xfrm>
          <a:off x="5422419" y="1016000"/>
          <a:ext cx="4280381" cy="571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28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45877766"/>
              </p:ext>
            </p:extLst>
          </p:nvPr>
        </p:nvGraphicFramePr>
        <p:xfrm>
          <a:off x="0" y="854501"/>
          <a:ext cx="5054884" cy="464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66561"/>
              </p:ext>
            </p:extLst>
          </p:nvPr>
        </p:nvGraphicFramePr>
        <p:xfrm>
          <a:off x="4826000" y="1574800"/>
          <a:ext cx="4911047" cy="481185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869976"/>
                <a:gridCol w="2041071"/>
              </a:tblGrid>
              <a:tr h="34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Причина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 ответов (%)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Болезнь ребенка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1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Уход за ребенком (нет возможности определить ребенка в детский сад)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Домохозяйка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Безработная/ый, ищет работу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Собственная болезнь/инвалидность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3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Безработная/ый, не ищет работу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789" y="168733"/>
            <a:ext cx="8260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826000" y="854501"/>
            <a:ext cx="471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Причина отсутствия работы у одного из супругов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419" y="375400"/>
            <a:ext cx="8865367" cy="1325563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0585638"/>
              </p:ext>
            </p:extLst>
          </p:nvPr>
        </p:nvGraphicFramePr>
        <p:xfrm>
          <a:off x="503434" y="2013734"/>
          <a:ext cx="8335766" cy="447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0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81597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Детские учреждения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07156955"/>
              </p:ext>
            </p:extLst>
          </p:nvPr>
        </p:nvGraphicFramePr>
        <p:xfrm>
          <a:off x="1181100" y="1938867"/>
          <a:ext cx="8724900" cy="437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231900"/>
            <a:ext cx="8543925" cy="15747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89%  детей  посещают детские дошкольные и школьные учреждения (195/219)</a:t>
            </a:r>
          </a:p>
          <a:p>
            <a:r>
              <a:rPr lang="ru-RU" dirty="0"/>
              <a:t>Причина, </a:t>
            </a:r>
            <a:r>
              <a:rPr lang="ru-RU" dirty="0" smtClean="0"/>
              <a:t>по которой ребенок </a:t>
            </a:r>
            <a:r>
              <a:rPr lang="ru-RU" dirty="0"/>
              <a:t>не посещает школьное или дошкольное </a:t>
            </a:r>
            <a:r>
              <a:rPr lang="ru-RU" dirty="0" smtClean="0"/>
              <a:t>учреждение: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6254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 и методы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863" y="1466850"/>
            <a:ext cx="8543925" cy="4831208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Опрошены родители 221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пациентов с сахарным диабетом 1 типа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возраст детей  10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(2-18)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возраст ребенка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момент постановки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диагноза  6,2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сахарного диабета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 ( 1-14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Девочки – 60%, мальчики – 40 %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95% детей и подростков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имели инвалидность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поводу основного заболевания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247773"/>
              </p:ext>
            </p:extLst>
          </p:nvPr>
        </p:nvGraphicFramePr>
        <p:xfrm>
          <a:off x="254000" y="1066804"/>
          <a:ext cx="9474200" cy="569823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7366000"/>
                <a:gridCol w="2108200"/>
              </a:tblGrid>
              <a:tr h="29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помощи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нуждающихся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Финансовая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уходу за ребенком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продуктах питания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трудоустройстве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Медицинская помощь по поводу заболевания ребенка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Улучшение жилищных условий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достоверной и доступной информации о заболевании ребенка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бесплатными расходными средствами для определения сахара крови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бесплатными расходными средствами для введения инсулина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бесплатными препаратами для ребенка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Выдача инсулина на более длительный срок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5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транспорта для посещения медицинских учреждений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Правовая помощь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Психологическая помощь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38.6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000" y="25400"/>
            <a:ext cx="956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Виды помощи, в которых нуждаются семьи пациентов с СД 1 типа </a:t>
            </a:r>
          </a:p>
        </p:txBody>
      </p:sp>
    </p:spTree>
    <p:extLst>
      <p:ext uri="{BB962C8B-B14F-4D97-AF65-F5344CB8AC3E}">
        <p14:creationId xmlns:p14="http://schemas.microsoft.com/office/powerpoint/2010/main" val="9387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838" y="403227"/>
            <a:ext cx="8543925" cy="6762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оценка помощи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51245417"/>
              </p:ext>
            </p:extLst>
          </p:nvPr>
        </p:nvGraphicFramePr>
        <p:xfrm>
          <a:off x="161290" y="1447800"/>
          <a:ext cx="451231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37028240"/>
              </p:ext>
            </p:extLst>
          </p:nvPr>
        </p:nvGraphicFramePr>
        <p:xfrm>
          <a:off x="4546600" y="1551940"/>
          <a:ext cx="4492307" cy="4772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8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0127599"/>
              </p:ext>
            </p:extLst>
          </p:nvPr>
        </p:nvGraphicFramePr>
        <p:xfrm>
          <a:off x="-379413" y="481012"/>
          <a:ext cx="5053013" cy="58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69872302"/>
              </p:ext>
            </p:extLst>
          </p:nvPr>
        </p:nvGraphicFramePr>
        <p:xfrm>
          <a:off x="4567237" y="558800"/>
          <a:ext cx="4657725" cy="588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97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041400"/>
            <a:ext cx="8543925" cy="5135563"/>
          </a:xfrm>
        </p:spPr>
        <p:txBody>
          <a:bodyPr>
            <a:noAutofit/>
          </a:bodyPr>
          <a:lstStyle/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Пациенты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СД1 обеспечены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аналогами инсулина ультракороткого и длительного действия более чем на 97%</a:t>
            </a: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31,1 % детей на момент обследования получали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с  помощью инсулиновой помпы. Значительная часть пациентов испытывает проблемы с получением бесплатных расходных материалов 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пациентов получает тест-полоски к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глюкометрам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бесплатно, однако количество их недостаточно.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4838" y="403227"/>
            <a:ext cx="8543925" cy="6762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965200"/>
            <a:ext cx="8543925" cy="5211763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Большинство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врачей-детских эндокринологов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дистанционно консультирует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детей с СД1 по собственному мобильному телефону, и лишь небольшой процент пациентов пользуется официальной «горячей линией»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стационара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Большинство детей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СД имеют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инвалидность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менее 18% семей детей с СД1 имеют другие социальные факторы риска и нуждаются в финансовой помощи, улучшении жилищных условий и другой социальной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Пациенты с СД1 и их семьи нуждаются в помощи психолога особенно в начале заболевания</a:t>
            </a:r>
          </a:p>
          <a:p>
            <a:pPr marL="0" lv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4838" y="403227"/>
            <a:ext cx="8543925" cy="6762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003300"/>
            <a:ext cx="8543925" cy="5173663"/>
          </a:xfrm>
        </p:spPr>
        <p:txBody>
          <a:bodyPr>
            <a:normAutofit/>
          </a:bodyPr>
          <a:lstStyle/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Несмотря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то, что большинство детей посещают школу или дошкольное учреждение, невозможность устроить ребенка в детский сад является одной из основных причин отказа от работы матери ребенка, больного СД1.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Большинство родителей детей с СД1  оценивают медицинскую помощь, особенно в стационаре, как доступную и качественную. </a:t>
            </a:r>
          </a:p>
          <a:p>
            <a:pPr marL="0" lvl="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4838" y="403227"/>
            <a:ext cx="8543925" cy="6762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860" y="169917"/>
            <a:ext cx="8543925" cy="13255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Инсулинотерапия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70073" y="1304818"/>
            <a:ext cx="8925192" cy="4927743"/>
            <a:chOff x="270073" y="1722913"/>
            <a:chExt cx="8925192" cy="3262141"/>
          </a:xfrm>
        </p:grpSpPr>
        <p:graphicFrame>
          <p:nvGraphicFramePr>
            <p:cNvPr id="4" name="Диаграмма 3"/>
            <p:cNvGraphicFramePr/>
            <p:nvPr>
              <p:extLst>
                <p:ext uri="{D42A27DB-BD31-4B8C-83A1-F6EECF244321}">
                  <p14:modId xmlns:p14="http://schemas.microsoft.com/office/powerpoint/2010/main" val="2096236455"/>
                </p:ext>
              </p:extLst>
            </p:nvPr>
          </p:nvGraphicFramePr>
          <p:xfrm>
            <a:off x="270073" y="1722913"/>
            <a:ext cx="4034799" cy="32427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Диаграмма 4"/>
            <p:cNvGraphicFramePr/>
            <p:nvPr>
              <p:extLst>
                <p:ext uri="{D42A27DB-BD31-4B8C-83A1-F6EECF244321}">
                  <p14:modId xmlns:p14="http://schemas.microsoft.com/office/powerpoint/2010/main" val="3593194436"/>
                </p:ext>
              </p:extLst>
            </p:nvPr>
          </p:nvGraphicFramePr>
          <p:xfrm>
            <a:off x="5322013" y="1784654"/>
            <a:ext cx="3873252" cy="3200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482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713661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Инсулинотерапия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099335"/>
            <a:ext cx="8543925" cy="84248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пациенты получали препараты инсулина бесплатно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8518553"/>
              </p:ext>
            </p:extLst>
          </p:nvPr>
        </p:nvGraphicFramePr>
        <p:xfrm>
          <a:off x="459199" y="1962363"/>
          <a:ext cx="4472397" cy="409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82468949"/>
              </p:ext>
            </p:extLst>
          </p:nvPr>
        </p:nvGraphicFramePr>
        <p:xfrm>
          <a:off x="5205860" y="1777429"/>
          <a:ext cx="3712108" cy="375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93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7845147"/>
              </p:ext>
            </p:extLst>
          </p:nvPr>
        </p:nvGraphicFramePr>
        <p:xfrm>
          <a:off x="1366120" y="1240862"/>
          <a:ext cx="7828680" cy="4705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713661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Инсулинотерапия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4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056" y="723472"/>
            <a:ext cx="3942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введения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инсулина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56584875"/>
              </p:ext>
            </p:extLst>
          </p:nvPr>
        </p:nvGraphicFramePr>
        <p:xfrm>
          <a:off x="0" y="2423355"/>
          <a:ext cx="3246419" cy="427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57403993"/>
              </p:ext>
            </p:extLst>
          </p:nvPr>
        </p:nvGraphicFramePr>
        <p:xfrm>
          <a:off x="2837138" y="1919805"/>
          <a:ext cx="3403886" cy="448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7200" y="97998"/>
            <a:ext cx="8543925" cy="713661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Инсулинотерапия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3225" y="758575"/>
            <a:ext cx="32051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 получения бесплатных средств для введения инсулина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11246829"/>
              </p:ext>
            </p:extLst>
          </p:nvPr>
        </p:nvGraphicFramePr>
        <p:xfrm>
          <a:off x="6424256" y="1800528"/>
          <a:ext cx="3518614" cy="4818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665414" y="723471"/>
            <a:ext cx="3277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Отказ в выдаче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бесплатных средств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введения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инсулина</a:t>
            </a:r>
          </a:p>
        </p:txBody>
      </p:sp>
    </p:spTree>
    <p:extLst>
      <p:ext uri="{BB962C8B-B14F-4D97-AF65-F5344CB8AC3E}">
        <p14:creationId xmlns:p14="http://schemas.microsoft.com/office/powerpoint/2010/main" val="24166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811659"/>
            <a:ext cx="9359900" cy="134734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31,1 % детей на момент обследования получали  инсулинотерапию с помощью инсулиновой помпы (70/221)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32,9 % (23/70) родителей и детей испытывают трудности при использовании инсулиновой помпы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7200" y="97998"/>
            <a:ext cx="8543925" cy="71366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Помповая инсулинотерапия</a:t>
            </a:r>
            <a:endParaRPr 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12640385"/>
              </p:ext>
            </p:extLst>
          </p:nvPr>
        </p:nvGraphicFramePr>
        <p:xfrm>
          <a:off x="961061" y="2159000"/>
          <a:ext cx="8120064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7200" y="5588000"/>
            <a:ext cx="8983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43,5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пользовались  услугами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«горячей линии» для устранения трудностей связанных с использованием помпы</a:t>
            </a:r>
          </a:p>
        </p:txBody>
      </p:sp>
    </p:spTree>
    <p:extLst>
      <p:ext uri="{BB962C8B-B14F-4D97-AF65-F5344CB8AC3E}">
        <p14:creationId xmlns:p14="http://schemas.microsoft.com/office/powerpoint/2010/main" val="31792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35" y="77449"/>
            <a:ext cx="8543925" cy="87804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самоконтроля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23" y="798210"/>
            <a:ext cx="8543925" cy="85592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Все респонденты использовали индивидуальный глюкометр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58315508"/>
              </p:ext>
            </p:extLst>
          </p:nvPr>
        </p:nvGraphicFramePr>
        <p:xfrm>
          <a:off x="233166" y="2250040"/>
          <a:ext cx="5006654" cy="4387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610" y="1448656"/>
            <a:ext cx="459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Бесплатное получение </a:t>
            </a:r>
            <a:r>
              <a:rPr lang="ru-RU" sz="2400" dirty="0"/>
              <a:t>тест-полосок для </a:t>
            </a:r>
            <a:r>
              <a:rPr lang="ru-RU" sz="2400" dirty="0" smtClean="0"/>
              <a:t>глюкометра  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53996749"/>
              </p:ext>
            </p:extLst>
          </p:nvPr>
        </p:nvGraphicFramePr>
        <p:xfrm>
          <a:off x="5167901" y="1263721"/>
          <a:ext cx="4617947" cy="510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47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509780"/>
              </p:ext>
            </p:extLst>
          </p:nvPr>
        </p:nvGraphicFramePr>
        <p:xfrm>
          <a:off x="681038" y="1825625"/>
          <a:ext cx="489782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96104" y="164387"/>
            <a:ext cx="8543925" cy="7136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Самоконтроль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724" y="745480"/>
            <a:ext cx="4448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измерений уровня гликемии в сутки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71599984"/>
              </p:ext>
            </p:extLst>
          </p:nvPr>
        </p:nvGraphicFramePr>
        <p:xfrm>
          <a:off x="4366517" y="1160978"/>
          <a:ext cx="5162478" cy="523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75434" y="897879"/>
            <a:ext cx="4448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измерений уровня Н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734</Words>
  <Application>Microsoft Office PowerPoint</Application>
  <PresentationFormat>Лист A4 (210x297 мм)</PresentationFormat>
  <Paragraphs>133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Диабетологическая служба глазами родителей детей с сахарным диабетом</vt:lpstr>
      <vt:lpstr>Материалы и методы</vt:lpstr>
      <vt:lpstr>Инсулинотерапия</vt:lpstr>
      <vt:lpstr>Инсулинотерапия</vt:lpstr>
      <vt:lpstr>Инсулинотерапия</vt:lpstr>
      <vt:lpstr>Инсулинотерапия</vt:lpstr>
      <vt:lpstr>Помповая инсулинотерапия</vt:lpstr>
      <vt:lpstr>Средства самоконтроля</vt:lpstr>
      <vt:lpstr>Самоконтроль</vt:lpstr>
      <vt:lpstr>Самоконтроль</vt:lpstr>
      <vt:lpstr>Компенсация пациентов с сахарным диабетом</vt:lpstr>
      <vt:lpstr>Лабораторные исследования</vt:lpstr>
      <vt:lpstr>Консультации специалистов</vt:lpstr>
      <vt:lpstr>Презентация PowerPoint</vt:lpstr>
      <vt:lpstr>Консультативная помощь</vt:lpstr>
      <vt:lpstr>Школа диабета</vt:lpstr>
      <vt:lpstr>Презентация PowerPoint</vt:lpstr>
      <vt:lpstr>Родители</vt:lpstr>
      <vt:lpstr>Детские учреждения</vt:lpstr>
      <vt:lpstr>Презентация PowerPoint</vt:lpstr>
      <vt:lpstr>Общая оценка помощи</vt:lpstr>
      <vt:lpstr>Презентация PowerPoint</vt:lpstr>
      <vt:lpstr>Выводы</vt:lpstr>
      <vt:lpstr>Выводы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потребностей пациентов и системы здравоохранения для улучшения качества медико-социальной помощи детям с эндокринными заболеваниями  ВЗГЛЯД НА ПРОБЛЕМУ ГЛАЗАМИ РОДИТЕЛЯ</dc:title>
  <dc:creator>Чугунов Игорь</dc:creator>
  <cp:lastModifiedBy>ТАНЯ</cp:lastModifiedBy>
  <cp:revision>70</cp:revision>
  <dcterms:created xsi:type="dcterms:W3CDTF">2015-02-12T07:58:52Z</dcterms:created>
  <dcterms:modified xsi:type="dcterms:W3CDTF">2015-02-27T08:37:49Z</dcterms:modified>
</cp:coreProperties>
</file>