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48"/>
  </p:notesMasterIdLst>
  <p:handoutMasterIdLst>
    <p:handoutMasterId r:id="rId49"/>
  </p:handoutMasterIdLst>
  <p:sldIdLst>
    <p:sldId id="273" r:id="rId2"/>
    <p:sldId id="337" r:id="rId3"/>
    <p:sldId id="338" r:id="rId4"/>
    <p:sldId id="339" r:id="rId5"/>
    <p:sldId id="351" r:id="rId6"/>
    <p:sldId id="352" r:id="rId7"/>
    <p:sldId id="353" r:id="rId8"/>
    <p:sldId id="354" r:id="rId9"/>
    <p:sldId id="371" r:id="rId10"/>
    <p:sldId id="340" r:id="rId11"/>
    <p:sldId id="368" r:id="rId12"/>
    <p:sldId id="369" r:id="rId13"/>
    <p:sldId id="367" r:id="rId14"/>
    <p:sldId id="356" r:id="rId15"/>
    <p:sldId id="345" r:id="rId16"/>
    <p:sldId id="346" r:id="rId17"/>
    <p:sldId id="372" r:id="rId18"/>
    <p:sldId id="289" r:id="rId19"/>
    <p:sldId id="326" r:id="rId20"/>
    <p:sldId id="327" r:id="rId21"/>
    <p:sldId id="330" r:id="rId22"/>
    <p:sldId id="348" r:id="rId23"/>
    <p:sldId id="332" r:id="rId24"/>
    <p:sldId id="333" r:id="rId25"/>
    <p:sldId id="334" r:id="rId26"/>
    <p:sldId id="335" r:id="rId27"/>
    <p:sldId id="347" r:id="rId28"/>
    <p:sldId id="313" r:id="rId29"/>
    <p:sldId id="318" r:id="rId30"/>
    <p:sldId id="349" r:id="rId31"/>
    <p:sldId id="322" r:id="rId32"/>
    <p:sldId id="323" r:id="rId33"/>
    <p:sldId id="342" r:id="rId34"/>
    <p:sldId id="350" r:id="rId35"/>
    <p:sldId id="355" r:id="rId36"/>
    <p:sldId id="357" r:id="rId37"/>
    <p:sldId id="358" r:id="rId38"/>
    <p:sldId id="359" r:id="rId39"/>
    <p:sldId id="360" r:id="rId40"/>
    <p:sldId id="361" r:id="rId41"/>
    <p:sldId id="362" r:id="rId42"/>
    <p:sldId id="363" r:id="rId43"/>
    <p:sldId id="364" r:id="rId44"/>
    <p:sldId id="365" r:id="rId45"/>
    <p:sldId id="366" r:id="rId46"/>
    <p:sldId id="370" r:id="rId47"/>
  </p:sldIdLst>
  <p:sldSz cx="9144000" cy="6858000" type="screen4x3"/>
  <p:notesSz cx="6858000" cy="994568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FF"/>
    <a:srgbClr val="00CC99"/>
    <a:srgbClr val="FF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varScale="1">
        <p:scale>
          <a:sx n="64" d="100"/>
          <a:sy n="64" d="100"/>
        </p:scale>
        <p:origin x="-1068"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88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96325C44-6E8A-4BF8-BA14-5A35423DD2EB}" type="datetimeFigureOut">
              <a:rPr lang="ru-RU" smtClean="0"/>
              <a:pPr/>
              <a:t>03.07.2017</a:t>
            </a:fld>
            <a:endParaRPr lang="ru-RU"/>
          </a:p>
        </p:txBody>
      </p:sp>
      <p:sp>
        <p:nvSpPr>
          <p:cNvPr id="4" name="Нижний колонтитул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896D392C-45F3-418F-BA47-F1FF53AA11FA}" type="slidenum">
              <a:rPr lang="ru-RU" smtClean="0"/>
              <a:pPr/>
              <a:t>‹#›</a:t>
            </a:fld>
            <a:endParaRPr lang="ru-RU"/>
          </a:p>
        </p:txBody>
      </p:sp>
    </p:spTree>
    <p:extLst>
      <p:ext uri="{BB962C8B-B14F-4D97-AF65-F5344CB8AC3E}">
        <p14:creationId xmlns:p14="http://schemas.microsoft.com/office/powerpoint/2010/main" xmlns="" val="2490050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smtClean="0"/>
            </a:lvl1pPr>
          </a:lstStyle>
          <a:p>
            <a:pPr>
              <a:defRPr/>
            </a:pPr>
            <a:fld id="{81D0D767-FA0C-4A29-A0CC-CEFF3EDA2A3C}" type="datetimeFigureOut">
              <a:rPr lang="ru-RU"/>
              <a:pPr>
                <a:defRPr/>
              </a:pPr>
              <a:t>03.07.2017</a:t>
            </a:fld>
            <a:endParaRPr lang="ru-RU"/>
          </a:p>
        </p:txBody>
      </p:sp>
      <p:sp>
        <p:nvSpPr>
          <p:cNvPr id="4" name="Образ слайда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smtClean="0"/>
            </a:lvl1pPr>
          </a:lstStyle>
          <a:p>
            <a:pPr>
              <a:defRPr/>
            </a:pPr>
            <a:fld id="{327DF562-5691-493F-ADDE-F30EBD98FF5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4595A5D-F053-41B2-8C0C-603E3DB5B102}" type="slidenum">
              <a:rPr lang="ru-RU"/>
              <a:pPr/>
              <a:t>1</a:t>
            </a:fld>
            <a:endParaRPr lang="ru-RU"/>
          </a:p>
        </p:txBody>
      </p:sp>
      <p:sp>
        <p:nvSpPr>
          <p:cNvPr id="16387"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2"/>
          <p:cNvSpPr>
            <a:spLocks noGrp="1" noChangeArrowheads="1"/>
          </p:cNvSpPr>
          <p:nvPr>
            <p:ph type="body" idx="1"/>
          </p:nvPr>
        </p:nvSpPr>
        <p:spPr bwMode="auto">
          <a:xfrm>
            <a:off x="914400" y="4724203"/>
            <a:ext cx="5029200" cy="4577434"/>
          </a:xfrm>
          <a:noFill/>
        </p:spPr>
        <p:txBody>
          <a:bodyPr wrap="none" numCol="1" anchor="ctr" anchorCtr="0" compatLnSpc="1">
            <a:prstTxWarp prst="textNoShape">
              <a:avLst/>
            </a:prstTxWarp>
          </a:bodyPr>
          <a:lstStyle/>
          <a:p>
            <a:pPr>
              <a:spcBef>
                <a:spcPct val="0"/>
              </a:spcBef>
            </a:pPr>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A3AF3-5101-4B41-AE38-20AB420F506C}" type="slidenum">
              <a:rPr lang="ru-RU" altLang="ru-RU"/>
              <a:pPr/>
              <a:t>38</a:t>
            </a:fld>
            <a:endParaRPr lang="ru-RU" altLang="ru-RU"/>
          </a:p>
        </p:txBody>
      </p:sp>
      <p:sp>
        <p:nvSpPr>
          <p:cNvPr id="48129" name="Text Box 1"/>
          <p:cNvSpPr>
            <a:spLocks noGrp="1" noRot="1" noChangeAspect="1" noChangeArrowheads="1" noTextEdit="1"/>
          </p:cNvSpPr>
          <p:nvPr>
            <p:ph type="sldImg"/>
          </p:nvPr>
        </p:nvSpPr>
        <p:spPr>
          <a:ln/>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sp>
      <p:sp>
        <p:nvSpPr>
          <p:cNvPr id="48130" name="Text Box 2"/>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tIns="91440" bIns="91440" anchor="ctr"/>
          <a:lstStyle/>
          <a:p>
            <a:pPr defTabSz="449263">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ru-RU" altLang="ru-RU" sz="1100"/>
          </a:p>
        </p:txBody>
      </p:sp>
    </p:spTree>
    <p:extLst>
      <p:ext uri="{BB962C8B-B14F-4D97-AF65-F5344CB8AC3E}">
        <p14:creationId xmlns:p14="http://schemas.microsoft.com/office/powerpoint/2010/main" xmlns="" val="2682794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268B6A-9BD1-4A10-A49D-EE71272E6841}" type="slidenum">
              <a:rPr lang="ru-RU" altLang="ru-RU"/>
              <a:pPr/>
              <a:t>40</a:t>
            </a:fld>
            <a:endParaRPr lang="ru-RU" altLang="ru-RU"/>
          </a:p>
        </p:txBody>
      </p:sp>
      <p:sp>
        <p:nvSpPr>
          <p:cNvPr id="53249" name="Text Box 1"/>
          <p:cNvSpPr>
            <a:spLocks noGrp="1" noRot="1" noChangeAspect="1" noChangeArrowheads="1" noTextEdit="1"/>
          </p:cNvSpPr>
          <p:nvPr>
            <p:ph type="sldImg"/>
          </p:nvPr>
        </p:nvSpPr>
        <p:spPr>
          <a:ln/>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sp>
      <p:sp>
        <p:nvSpPr>
          <p:cNvPr id="53250" name="Text Box 2"/>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tIns="91440" bIns="91440" anchor="ctr"/>
          <a:lstStyle/>
          <a:p>
            <a:pPr defTabSz="449263">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ru-RU" altLang="ru-RU" sz="1100"/>
          </a:p>
        </p:txBody>
      </p:sp>
    </p:spTree>
    <p:extLst>
      <p:ext uri="{BB962C8B-B14F-4D97-AF65-F5344CB8AC3E}">
        <p14:creationId xmlns:p14="http://schemas.microsoft.com/office/powerpoint/2010/main" xmlns="" val="2943726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Shape 189"/>
          <p:cNvSpPr>
            <a:spLocks noGrp="1" noRot="1" noChangeAspect="1" noTextEdit="1"/>
          </p:cNvSpPr>
          <p:nvPr>
            <p:ph type="sldImg" idx="2"/>
          </p:nvPr>
        </p:nvSpPr>
        <p:spPr>
          <a:xfrm>
            <a:off x="1143000" y="685800"/>
            <a:ext cx="4570413" cy="3427413"/>
          </a:xfrm>
          <a:ln/>
        </p:spPr>
      </p:sp>
      <p:sp>
        <p:nvSpPr>
          <p:cNvPr id="50178" name="Shape 190"/>
          <p:cNvSpPr txBox="1">
            <a:spLocks noGrp="1"/>
          </p:cNvSpPr>
          <p:nvPr>
            <p:ph type="body" idx="1"/>
          </p:nvPr>
        </p:nvSpPr>
        <p:spPr>
          <a:extLst>
            <a:ext uri="{91240B29-F687-4f45-9708-019B960494DF}">
              <a14:hiddenLine xmlns="" xmlns:a14="http://schemas.microsoft.com/office/drawing/2010/main" w="9525">
                <a:solidFill>
                  <a:srgbClr val="000000"/>
                </a:solidFill>
                <a:miter lim="800000"/>
                <a:headEnd/>
                <a:tailEnd/>
              </a14:hiddenLine>
            </a:ext>
          </a:extLst>
        </p:spPr>
        <p:txBody>
          <a:bodyPr tIns="91440" bIns="91440"/>
          <a:lstStyle/>
          <a:p>
            <a:pPr>
              <a:spcBef>
                <a:spcPct val="0"/>
              </a:spcBef>
            </a:pPr>
            <a:endParaRPr lang="ru-RU" altLang="ru-RU"/>
          </a:p>
        </p:txBody>
      </p:sp>
    </p:spTree>
    <p:extLst>
      <p:ext uri="{BB962C8B-B14F-4D97-AF65-F5344CB8AC3E}">
        <p14:creationId xmlns:p14="http://schemas.microsoft.com/office/powerpoint/2010/main" xmlns="" val="2377318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Shape 189"/>
          <p:cNvSpPr>
            <a:spLocks noGrp="1" noRot="1" noChangeAspect="1" noTextEdit="1"/>
          </p:cNvSpPr>
          <p:nvPr>
            <p:ph type="sldImg" idx="2"/>
          </p:nvPr>
        </p:nvSpPr>
        <p:spPr>
          <a:xfrm>
            <a:off x="1143000" y="685800"/>
            <a:ext cx="4570413" cy="3427413"/>
          </a:xfrm>
          <a:ln/>
        </p:spPr>
      </p:sp>
      <p:sp>
        <p:nvSpPr>
          <p:cNvPr id="50178" name="Shape 190"/>
          <p:cNvSpPr txBox="1">
            <a:spLocks noGrp="1"/>
          </p:cNvSpPr>
          <p:nvPr>
            <p:ph type="body" idx="1"/>
          </p:nvPr>
        </p:nvSpPr>
        <p:spPr>
          <a:extLst>
            <a:ext uri="{91240B29-F687-4f45-9708-019B960494DF}">
              <a14:hiddenLine xmlns="" xmlns:a14="http://schemas.microsoft.com/office/drawing/2010/main" w="9525">
                <a:solidFill>
                  <a:srgbClr val="000000"/>
                </a:solidFill>
                <a:miter lim="800000"/>
                <a:headEnd/>
                <a:tailEnd/>
              </a14:hiddenLine>
            </a:ext>
          </a:extLst>
        </p:spPr>
        <p:txBody>
          <a:bodyPr tIns="91440" bIns="91440"/>
          <a:lstStyle/>
          <a:p>
            <a:pPr>
              <a:spcBef>
                <a:spcPct val="0"/>
              </a:spcBef>
            </a:pPr>
            <a:endParaRPr lang="ru-RU" altLang="ru-RU"/>
          </a:p>
        </p:txBody>
      </p:sp>
    </p:spTree>
    <p:extLst>
      <p:ext uri="{BB962C8B-B14F-4D97-AF65-F5344CB8AC3E}">
        <p14:creationId xmlns:p14="http://schemas.microsoft.com/office/powerpoint/2010/main" xmlns="" val="340656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27DF562-5691-493F-ADDE-F30EBD98FF5A}" type="slidenum">
              <a:rPr lang="ru-RU" smtClean="0"/>
              <a:pPr>
                <a:defRPr/>
              </a:pPr>
              <a:t>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D2337C-2D38-4010-BEB4-513D11EA1F98}" type="slidenum">
              <a:rPr lang="ru-RU" altLang="ru-RU"/>
              <a:pPr/>
              <a:t>12</a:t>
            </a:fld>
            <a:endParaRPr lang="ru-RU" altLang="ru-RU"/>
          </a:p>
        </p:txBody>
      </p:sp>
      <p:sp>
        <p:nvSpPr>
          <p:cNvPr id="49153" name="Text Box 1"/>
          <p:cNvSpPr>
            <a:spLocks noGrp="1" noRot="1" noChangeAspect="1" noChangeArrowheads="1" noTextEdit="1"/>
          </p:cNvSpPr>
          <p:nvPr>
            <p:ph type="sldImg"/>
          </p:nvPr>
        </p:nvSpPr>
        <p:spPr>
          <a:ln/>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sp>
      <p:sp>
        <p:nvSpPr>
          <p:cNvPr id="49154" name="Text Box 2"/>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tIns="91440" bIns="91440" anchor="ctr"/>
          <a:lstStyle/>
          <a:p>
            <a:pPr defTabSz="449263">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ru-RU" altLang="ru-RU" sz="1100"/>
          </a:p>
        </p:txBody>
      </p:sp>
    </p:spTree>
    <p:extLst>
      <p:ext uri="{BB962C8B-B14F-4D97-AF65-F5344CB8AC3E}">
        <p14:creationId xmlns:p14="http://schemas.microsoft.com/office/powerpoint/2010/main" xmlns="" val="247948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8A1C4B-3E0C-4097-8241-721A80F1537E}" type="slidenum">
              <a:rPr lang="ru-RU" smtClean="0"/>
              <a:pPr/>
              <a:t>18</a:t>
            </a:fld>
            <a:endParaRPr lang="ru-RU" smtClean="0"/>
          </a:p>
        </p:txBody>
      </p:sp>
      <p:sp>
        <p:nvSpPr>
          <p:cNvPr id="52227" name="Rectangle 1"/>
          <p:cNvSpPr>
            <a:spLocks noGrp="1" noRot="1" noChangeAspect="1" noChangeArrowheads="1" noTextEdit="1"/>
          </p:cNvSpPr>
          <p:nvPr>
            <p:ph type="sldImg"/>
          </p:nvPr>
        </p:nvSpPr>
        <p:spPr>
          <a:ln/>
        </p:spPr>
      </p:sp>
      <p:sp>
        <p:nvSpPr>
          <p:cNvPr id="52228" name="Rectangle 2"/>
          <p:cNvSpPr>
            <a:spLocks noGrp="1" noChangeArrowheads="1"/>
          </p:cNvSpPr>
          <p:nvPr>
            <p:ph type="body" idx="1"/>
          </p:nvPr>
        </p:nvSpPr>
        <p:spPr>
          <a:noFill/>
          <a:ln/>
        </p:spPr>
        <p:txBody>
          <a:bodyPr wrap="none" anchor="ctr"/>
          <a:lstStyle/>
          <a:p>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fld id="{C97D459A-3838-4451-9F35-702A7959A22B}" type="slidenum">
              <a:rPr lang="ru-RU" altLang="en-US" sz="1200">
                <a:solidFill>
                  <a:srgbClr val="000000"/>
                </a:solidFill>
              </a:rPr>
              <a:pPr/>
              <a:t>27</a:t>
            </a:fld>
            <a:endParaRPr lang="ru-RU" altLang="en-US" sz="1200">
              <a:solidFill>
                <a:srgbClr val="000000"/>
              </a:solidFill>
            </a:endParaRPr>
          </a:p>
        </p:txBody>
      </p:sp>
      <p:sp>
        <p:nvSpPr>
          <p:cNvPr id="11267" name="Rectangle 1"/>
          <p:cNvSpPr>
            <a:spLocks noGrp="1" noRot="1" noChangeAspect="1" noChangeArrowheads="1" noTextEdit="1"/>
          </p:cNvSpPr>
          <p:nvPr>
            <p:ph type="sldImg"/>
          </p:nvPr>
        </p:nvSpPr>
        <p:spPr>
          <a:ln/>
        </p:spPr>
      </p:sp>
      <p:sp>
        <p:nvSpPr>
          <p:cNvPr id="11268" name="Rectangle 2"/>
          <p:cNvSpPr>
            <a:spLocks noGrp="1" noChangeArrowheads="1"/>
          </p:cNvSpPr>
          <p:nvPr>
            <p:ph type="body" idx="1"/>
          </p:nvPr>
        </p:nvSpPr>
        <p:spPr>
          <a:xfrm>
            <a:off x="685800" y="5138391"/>
            <a:ext cx="5486400" cy="497875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ru-RU" altLang="en-US" smtClean="0"/>
          </a:p>
        </p:txBody>
      </p:sp>
    </p:spTree>
    <p:extLst>
      <p:ext uri="{BB962C8B-B14F-4D97-AF65-F5344CB8AC3E}">
        <p14:creationId xmlns:p14="http://schemas.microsoft.com/office/powerpoint/2010/main" xmlns="" val="1709671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3FE5F49-A67E-4849-AFE2-FF224942FC02}" type="slidenum">
              <a:rPr lang="ru-RU" smtClean="0"/>
              <a:pPr/>
              <a:t>28</a:t>
            </a:fld>
            <a:endParaRPr lang="ru-RU" smtClean="0"/>
          </a:p>
        </p:txBody>
      </p:sp>
      <p:sp>
        <p:nvSpPr>
          <p:cNvPr id="61443" name="Rectangle 1"/>
          <p:cNvSpPr>
            <a:spLocks noGrp="1" noRot="1" noChangeAspect="1" noChangeArrowheads="1" noTextEdit="1"/>
          </p:cNvSpPr>
          <p:nvPr>
            <p:ph type="sldImg"/>
          </p:nvPr>
        </p:nvSpPr>
        <p:spPr>
          <a:solidFill>
            <a:srgbClr val="FFFFFF"/>
          </a:solidFill>
          <a:ln/>
        </p:spPr>
      </p:sp>
      <p:sp>
        <p:nvSpPr>
          <p:cNvPr id="61444" name="Rectangle 2"/>
          <p:cNvSpPr>
            <a:spLocks noGrp="1" noChangeArrowheads="1"/>
          </p:cNvSpPr>
          <p:nvPr>
            <p:ph type="body" idx="1"/>
          </p:nvPr>
        </p:nvSpPr>
        <p:spPr>
          <a:xfrm>
            <a:off x="685800" y="4724203"/>
            <a:ext cx="5486400" cy="4577434"/>
          </a:xfrm>
          <a:noFill/>
          <a:ln/>
        </p:spPr>
        <p:txBody>
          <a:bodyPr wrap="none" anchor="ctr"/>
          <a:lstStyle/>
          <a:p>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fld id="{D8DBC49C-A7F9-49F1-BCBB-EDE357F6FC26}" type="slidenum">
              <a:rPr lang="ru-RU" altLang="en-US" sz="1200">
                <a:solidFill>
                  <a:srgbClr val="000000"/>
                </a:solidFill>
              </a:rPr>
              <a:pPr/>
              <a:t>30</a:t>
            </a:fld>
            <a:endParaRPr lang="ru-RU" altLang="en-US" sz="1200">
              <a:solidFill>
                <a:srgbClr val="000000"/>
              </a:solidFill>
            </a:endParaRPr>
          </a:p>
        </p:txBody>
      </p:sp>
      <p:sp>
        <p:nvSpPr>
          <p:cNvPr id="45059" name="Rectangle 2"/>
          <p:cNvSpPr>
            <a:spLocks noGrp="1" noRot="1" noChangeAspect="1" noChangeArrowheads="1" noTextEdit="1"/>
          </p:cNvSpPr>
          <p:nvPr>
            <p:ph type="sldImg"/>
          </p:nvPr>
        </p:nvSpPr>
        <p:spPr>
          <a:xfrm>
            <a:off x="725488" y="811213"/>
            <a:ext cx="5407025" cy="4056062"/>
          </a:xfrm>
          <a:ln/>
        </p:spPr>
      </p:sp>
      <p:sp>
        <p:nvSpPr>
          <p:cNvPr id="45060" name="Rectangle 3"/>
          <p:cNvSpPr>
            <a:spLocks noGrp="1" noChangeArrowheads="1"/>
          </p:cNvSpPr>
          <p:nvPr>
            <p:ph type="body" idx="1"/>
          </p:nvPr>
        </p:nvSpPr>
        <p:spPr>
          <a:xfrm>
            <a:off x="685800" y="5138391"/>
            <a:ext cx="5486400" cy="497875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ru-RU" altLang="en-US" smtClean="0"/>
          </a:p>
        </p:txBody>
      </p:sp>
    </p:spTree>
    <p:extLst>
      <p:ext uri="{BB962C8B-B14F-4D97-AF65-F5344CB8AC3E}">
        <p14:creationId xmlns:p14="http://schemas.microsoft.com/office/powerpoint/2010/main" xmlns="" val="1587642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71A0A0C-34B9-449A-94A8-CA0F84E444E9}" type="slidenum">
              <a:rPr lang="ru-RU" smtClean="0"/>
              <a:pPr/>
              <a:t>31</a:t>
            </a:fld>
            <a:endParaRPr lang="ru-RU" smtClean="0"/>
          </a:p>
        </p:txBody>
      </p:sp>
      <p:sp>
        <p:nvSpPr>
          <p:cNvPr id="68611" name="Rectangle 1"/>
          <p:cNvSpPr>
            <a:spLocks noGrp="1" noRot="1" noChangeAspect="1" noChangeArrowheads="1" noTextEdit="1"/>
          </p:cNvSpPr>
          <p:nvPr>
            <p:ph type="sldImg"/>
          </p:nvPr>
        </p:nvSpPr>
        <p:spPr>
          <a:solidFill>
            <a:srgbClr val="FFFFFF"/>
          </a:solidFill>
          <a:ln/>
        </p:spPr>
      </p:sp>
      <p:sp>
        <p:nvSpPr>
          <p:cNvPr id="68612" name="Rectangle 2"/>
          <p:cNvSpPr>
            <a:spLocks noGrp="1" noChangeArrowheads="1"/>
          </p:cNvSpPr>
          <p:nvPr>
            <p:ph type="body" idx="1"/>
          </p:nvPr>
        </p:nvSpPr>
        <p:spPr>
          <a:xfrm>
            <a:off x="685800" y="4724203"/>
            <a:ext cx="5486400" cy="4577434"/>
          </a:xfrm>
          <a:noFill/>
          <a:ln/>
        </p:spPr>
        <p:txBody>
          <a:bodyPr wrap="none" anchor="ctr"/>
          <a:lstStyle/>
          <a:p>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5F8BAD3-BD83-4293-82DA-0740FDA1ACD0}" type="slidenum">
              <a:rPr lang="ru-RU" smtClean="0"/>
              <a:pPr/>
              <a:t>32</a:t>
            </a:fld>
            <a:endParaRPr lang="ru-RU" smtClean="0"/>
          </a:p>
        </p:txBody>
      </p:sp>
      <p:sp>
        <p:nvSpPr>
          <p:cNvPr id="69635" name="Rectangle 1"/>
          <p:cNvSpPr>
            <a:spLocks noGrp="1" noRot="1" noChangeAspect="1" noChangeArrowheads="1" noTextEdit="1"/>
          </p:cNvSpPr>
          <p:nvPr>
            <p:ph type="sldImg"/>
          </p:nvPr>
        </p:nvSpPr>
        <p:spPr>
          <a:solidFill>
            <a:srgbClr val="FFFFFF"/>
          </a:solidFill>
          <a:ln/>
        </p:spPr>
      </p:sp>
      <p:sp>
        <p:nvSpPr>
          <p:cNvPr id="69636" name="Rectangle 2"/>
          <p:cNvSpPr>
            <a:spLocks noGrp="1" noChangeArrowheads="1"/>
          </p:cNvSpPr>
          <p:nvPr>
            <p:ph type="body" idx="1"/>
          </p:nvPr>
        </p:nvSpPr>
        <p:spPr>
          <a:xfrm>
            <a:off x="685800" y="4724203"/>
            <a:ext cx="5486400" cy="4577434"/>
          </a:xfrm>
          <a:noFill/>
          <a:ln/>
        </p:spPr>
        <p:txBody>
          <a:bodyPr wrap="none" anchor="ct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4E0AAF5B-E2A6-4EC0-B099-CC85948949B5}" type="datetimeFigureOut">
              <a:rPr lang="ru-RU"/>
              <a:pPr>
                <a:defRPr/>
              </a:pPr>
              <a:t>03.07.2017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9D8207C-DAF8-4FE8-A01A-17A89B63450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22A1C38-0B2A-40B0-868E-B9249D38E582}" type="datetimeFigureOut">
              <a:rPr lang="ru-RU"/>
              <a:pPr>
                <a:defRPr/>
              </a:pPr>
              <a:t>03.07.2017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69FEA9D-F84B-4BE8-88E9-40A407616CD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D1CCFA3-4515-4ABC-BC93-262D9DB56795}" type="datetimeFigureOut">
              <a:rPr lang="ru-RU"/>
              <a:pPr>
                <a:defRPr/>
              </a:pPr>
              <a:t>03.07.2017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B3E441D-B8B3-4B2B-9060-3BF415707A6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157288"/>
            <a:ext cx="7770813" cy="1431925"/>
          </a:xfrm>
        </p:spPr>
        <p:txBody>
          <a:bodyPr/>
          <a:lstStyle/>
          <a:p>
            <a:r>
              <a:rPr lang="ru-RU" smtClean="0"/>
              <a:t>Образец заголовка</a:t>
            </a:r>
            <a:endParaRPr lang="ru-RU"/>
          </a:p>
        </p:txBody>
      </p:sp>
      <p:sp>
        <p:nvSpPr>
          <p:cNvPr id="3" name="Дата 9"/>
          <p:cNvSpPr>
            <a:spLocks noGrp="1"/>
          </p:cNvSpPr>
          <p:nvPr>
            <p:ph type="dt" sz="half" idx="10"/>
          </p:nvPr>
        </p:nvSpPr>
        <p:spPr/>
        <p:txBody>
          <a:bodyPr/>
          <a:lstStyle>
            <a:lvl1pPr>
              <a:defRPr/>
            </a:lvl1pPr>
          </a:lstStyle>
          <a:p>
            <a:pPr>
              <a:defRPr/>
            </a:pPr>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D9EA2694-BC63-4F2A-A2F6-CC2E597A1BB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587F1AD-35C9-4283-8CB6-9C92209E63F5}" type="datetimeFigureOut">
              <a:rPr lang="ru-RU"/>
              <a:pPr>
                <a:defRPr/>
              </a:pPr>
              <a:t>03.07.2017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76A9B0C-BDF8-4D3A-9B85-EB9B3A2A9BD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13EA53A-87BC-4C7E-869C-FD9697C9C69B}" type="datetimeFigureOut">
              <a:rPr lang="ru-RU"/>
              <a:pPr>
                <a:defRPr/>
              </a:pPr>
              <a:t>03.07.2017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A7139DB-7FF4-4805-8235-501B0258D181}"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4730267D-F19C-4AA7-A6AF-003D58B6160B}" type="datetimeFigureOut">
              <a:rPr lang="ru-RU"/>
              <a:pPr>
                <a:defRPr/>
              </a:pPr>
              <a:t>03.07.2017</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0BBE021D-3F13-4F24-8352-3B754D8A428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2B1D95B5-0BFE-4B30-887D-5A481C7902B9}" type="datetimeFigureOut">
              <a:rPr lang="ru-RU"/>
              <a:pPr>
                <a:defRPr/>
              </a:pPr>
              <a:t>03.07.2017</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8ECE2347-E76B-4BCC-AD20-CB9D04B02EE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46958819-7800-488D-8D07-1F43094DC4DB}" type="datetimeFigureOut">
              <a:rPr lang="ru-RU"/>
              <a:pPr>
                <a:defRPr/>
              </a:pPr>
              <a:t>03.07.2017</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DA6E5B8F-8A0D-4A66-A1C6-2CC00471C0D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BE167D79-A89A-49B8-AAF0-80E55B7302E8}" type="datetimeFigureOut">
              <a:rPr lang="ru-RU"/>
              <a:pPr>
                <a:defRPr/>
              </a:pPr>
              <a:t>03.07.2017</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3B31A5D2-B75C-4B33-85C0-DF14B565D96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90092DE1-762D-490D-92AB-33B7F1E6112A}" type="datetimeFigureOut">
              <a:rPr lang="ru-RU"/>
              <a:pPr>
                <a:defRPr/>
              </a:pPr>
              <a:t>03.07.2017</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067C4D74-141B-4245-B8A1-31CB246F188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83F63323-BAC3-4FC5-B837-39470C71FEF7}" type="datetimeFigureOut">
              <a:rPr lang="ru-RU"/>
              <a:pPr>
                <a:defRPr/>
              </a:pPr>
              <a:t>03.07.2017</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FA9C4AA4-246A-4B71-A430-9712D8DFEBF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smtClean="0">
                <a:solidFill>
                  <a:schemeClr val="tx1">
                    <a:shade val="50000"/>
                  </a:schemeClr>
                </a:solidFill>
              </a:defRPr>
            </a:lvl1pPr>
          </a:lstStyle>
          <a:p>
            <a:pPr>
              <a:defRPr/>
            </a:pPr>
            <a:fld id="{3BC8F12A-FED3-49A0-91E5-8E74AB25E8F2}" type="datetimeFigureOut">
              <a:rPr lang="ru-RU"/>
              <a:pPr>
                <a:defRPr/>
              </a:pPr>
              <a:t>03.07.2017</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smtClean="0">
                <a:solidFill>
                  <a:schemeClr val="tx1">
                    <a:shade val="50000"/>
                  </a:schemeClr>
                </a:solidFill>
              </a:defRPr>
            </a:lvl1pPr>
          </a:lstStyle>
          <a:p>
            <a:pPr>
              <a:defRPr/>
            </a:pPr>
            <a:fld id="{D0101A7F-13B4-4924-894E-3036F139074E}"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12" r:id="rId1"/>
    <p:sldLayoutId id="2147483711" r:id="rId2"/>
    <p:sldLayoutId id="2147483713" r:id="rId3"/>
    <p:sldLayoutId id="2147483710" r:id="rId4"/>
    <p:sldLayoutId id="2147483709" r:id="rId5"/>
    <p:sldLayoutId id="2147483708" r:id="rId6"/>
    <p:sldLayoutId id="2147483707" r:id="rId7"/>
    <p:sldLayoutId id="2147483706" r:id="rId8"/>
    <p:sldLayoutId id="2147483705" r:id="rId9"/>
    <p:sldLayoutId id="2147483704" r:id="rId10"/>
    <p:sldLayoutId id="2147483703" r:id="rId11"/>
    <p:sldLayoutId id="2147483714" r:id="rId12"/>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3929058" y="642918"/>
            <a:ext cx="4822825" cy="2304256"/>
          </a:xfrm>
        </p:spPr>
        <p:txBody>
          <a:bodyPr>
            <a:normAutofit/>
          </a:bodyPr>
          <a:lstStyle/>
          <a:p>
            <a:pPr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3200" dirty="0" smtClean="0">
                <a:solidFill>
                  <a:srgbClr val="FFFFCC"/>
                </a:solidFill>
              </a:rPr>
              <a:t>Эффективность и безопасность хирургического лечения ожирения</a:t>
            </a:r>
          </a:p>
        </p:txBody>
      </p:sp>
      <p:sp>
        <p:nvSpPr>
          <p:cNvPr id="4098" name="Rectangle 2"/>
          <p:cNvSpPr>
            <a:spLocks noGrp="1" noChangeArrowheads="1"/>
          </p:cNvSpPr>
          <p:nvPr>
            <p:ph type="subTitle" idx="4294967295"/>
          </p:nvPr>
        </p:nvSpPr>
        <p:spPr>
          <a:xfrm>
            <a:off x="3203575" y="3357562"/>
            <a:ext cx="5940425" cy="2976563"/>
          </a:xfrm>
        </p:spPr>
        <p:txBody>
          <a:bodyPr lIns="92160" tIns="46080" rIns="92160" bIns="46080">
            <a:normAutofit fontScale="85000" lnSpcReduction="20000"/>
          </a:bodyPr>
          <a:lstStyle/>
          <a:p>
            <a:pPr marL="0" indent="0" algn="ctr" fontAlgn="auto">
              <a:lnSpc>
                <a:spcPct val="90000"/>
              </a:lnSpc>
              <a:spcBef>
                <a:spcPts val="700"/>
              </a:spcBef>
              <a:spcAft>
                <a:spcPts val="0"/>
              </a:spcAft>
              <a:buClr>
                <a:schemeClr val="tx1">
                  <a:shade val="95000"/>
                </a:schemeClr>
              </a:buClr>
              <a:buFont typeface="Wingdings 2" pitchFamily="18"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b="1" dirty="0" err="1" smtClean="0">
                <a:solidFill>
                  <a:srgbClr val="FFFFFF"/>
                </a:solidFill>
                <a:effectLst>
                  <a:outerShdw blurRad="38100" dist="38100" dir="2700000" algn="tl">
                    <a:srgbClr val="000000"/>
                  </a:outerShdw>
                </a:effectLst>
              </a:rPr>
              <a:t>Ю.И.Яшков</a:t>
            </a:r>
            <a:endParaRPr lang="ru-RU" b="1" dirty="0" smtClean="0">
              <a:solidFill>
                <a:srgbClr val="FFFFFF"/>
              </a:solidFill>
              <a:effectLst>
                <a:outerShdw blurRad="38100" dist="38100" dir="2700000" algn="tl">
                  <a:srgbClr val="000000"/>
                </a:outerShdw>
              </a:effectLst>
            </a:endParaRPr>
          </a:p>
          <a:p>
            <a:pPr marL="0" indent="0" algn="ctr" fontAlgn="auto">
              <a:lnSpc>
                <a:spcPct val="90000"/>
              </a:lnSpc>
              <a:spcBef>
                <a:spcPts val="700"/>
              </a:spcBef>
              <a:spcAft>
                <a:spcPts val="0"/>
              </a:spcAft>
              <a:buClr>
                <a:schemeClr val="tx1">
                  <a:shade val="95000"/>
                </a:schemeClr>
              </a:buClr>
              <a:buFont typeface="Wingdings 2" pitchFamily="18"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ru-RU" b="1" dirty="0" smtClean="0">
              <a:solidFill>
                <a:srgbClr val="FFFFFF"/>
              </a:solidFill>
              <a:effectLst>
                <a:outerShdw blurRad="38100" dist="38100" dir="2700000" algn="tl">
                  <a:srgbClr val="000000"/>
                </a:outerShdw>
              </a:effectLst>
            </a:endParaRPr>
          </a:p>
          <a:p>
            <a:pPr marL="0" indent="0" algn="ctr" fontAlgn="auto">
              <a:lnSpc>
                <a:spcPct val="90000"/>
              </a:lnSpc>
              <a:spcBef>
                <a:spcPts val="700"/>
              </a:spcBef>
              <a:spcAft>
                <a:spcPts val="0"/>
              </a:spcAft>
              <a:buClr>
                <a:schemeClr val="tx1">
                  <a:shade val="95000"/>
                </a:schemeClr>
              </a:buClr>
              <a:buFont typeface="Wingdings 2" pitchFamily="18"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b="1" dirty="0" smtClean="0">
                <a:solidFill>
                  <a:srgbClr val="FFFFFF"/>
                </a:solidFill>
                <a:effectLst>
                  <a:outerShdw blurRad="38100" dist="38100" dir="2700000" algn="tl">
                    <a:srgbClr val="000000"/>
                  </a:outerShdw>
                </a:effectLst>
              </a:rPr>
              <a:t> </a:t>
            </a:r>
            <a:r>
              <a:rPr lang="ru-RU" b="1" dirty="0" smtClean="0">
                <a:solidFill>
                  <a:srgbClr val="FFFF00"/>
                </a:solidFill>
                <a:effectLst>
                  <a:outerShdw blurRad="38100" dist="38100" dir="2700000" algn="tl">
                    <a:srgbClr val="000000"/>
                  </a:outerShdw>
                </a:effectLst>
              </a:rPr>
              <a:t>Центр </a:t>
            </a:r>
            <a:r>
              <a:rPr lang="ru-RU" b="1" dirty="0" err="1" smtClean="0">
                <a:solidFill>
                  <a:srgbClr val="FFFF00"/>
                </a:solidFill>
                <a:effectLst>
                  <a:outerShdw blurRad="38100" dist="38100" dir="2700000" algn="tl">
                    <a:srgbClr val="000000"/>
                  </a:outerShdw>
                </a:effectLst>
              </a:rPr>
              <a:t>эндохирургии</a:t>
            </a:r>
            <a:r>
              <a:rPr lang="ru-RU" b="1" dirty="0" smtClean="0">
                <a:solidFill>
                  <a:srgbClr val="FFFF00"/>
                </a:solidFill>
                <a:effectLst>
                  <a:outerShdw blurRad="38100" dist="38100" dir="2700000" algn="tl">
                    <a:srgbClr val="000000"/>
                  </a:outerShdw>
                </a:effectLst>
              </a:rPr>
              <a:t> и </a:t>
            </a:r>
            <a:r>
              <a:rPr lang="ru-RU" b="1" dirty="0" err="1" smtClean="0">
                <a:solidFill>
                  <a:srgbClr val="FFFF00"/>
                </a:solidFill>
                <a:effectLst>
                  <a:outerShdw blurRad="38100" dist="38100" dir="2700000" algn="tl">
                    <a:srgbClr val="000000"/>
                  </a:outerShdw>
                </a:effectLst>
              </a:rPr>
              <a:t>литотрипсии</a:t>
            </a:r>
            <a:endParaRPr lang="ru-RU" b="1" dirty="0" smtClean="0">
              <a:solidFill>
                <a:srgbClr val="FFFF00"/>
              </a:solidFill>
              <a:effectLst>
                <a:outerShdw blurRad="38100" dist="38100" dir="2700000" algn="tl">
                  <a:srgbClr val="000000"/>
                </a:outerShdw>
              </a:effectLst>
            </a:endParaRPr>
          </a:p>
          <a:p>
            <a:pPr marL="0" indent="0" algn="ctr" fontAlgn="auto">
              <a:lnSpc>
                <a:spcPct val="90000"/>
              </a:lnSpc>
              <a:spcBef>
                <a:spcPts val="600"/>
              </a:spcBef>
              <a:spcAft>
                <a:spcPts val="0"/>
              </a:spcAft>
              <a:buClr>
                <a:schemeClr val="tx1">
                  <a:shade val="95000"/>
                </a:schemeClr>
              </a:buClr>
              <a:buFont typeface="Wingdings 2" pitchFamily="18"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ru-RU" b="1" dirty="0" smtClean="0">
              <a:solidFill>
                <a:srgbClr val="FF3300"/>
              </a:solidFill>
              <a:effectLst>
                <a:outerShdw blurRad="38100" dist="38100" dir="2700000" algn="tl">
                  <a:srgbClr val="000000"/>
                </a:outerShdw>
              </a:effectLst>
            </a:endParaRPr>
          </a:p>
          <a:p>
            <a:pPr marL="0" indent="0" algn="ctr" fontAlgn="auto">
              <a:lnSpc>
                <a:spcPct val="90000"/>
              </a:lnSpc>
              <a:spcBef>
                <a:spcPts val="600"/>
              </a:spcBef>
              <a:spcAft>
                <a:spcPts val="0"/>
              </a:spcAft>
              <a:buClr>
                <a:schemeClr val="tx1">
                  <a:shade val="95000"/>
                </a:schemeClr>
              </a:buClr>
              <a:buFont typeface="Wingdings 2" pitchFamily="18"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b="1" dirty="0" smtClean="0">
                <a:solidFill>
                  <a:srgbClr val="FF3300"/>
                </a:solidFill>
                <a:effectLst>
                  <a:outerShdw blurRad="38100" dist="38100" dir="2700000" algn="tl">
                    <a:srgbClr val="000000"/>
                  </a:outerShdw>
                </a:effectLst>
              </a:rPr>
              <a:t>ФГБУ </a:t>
            </a:r>
            <a:r>
              <a:rPr lang="en-US" b="1" dirty="0" smtClean="0">
                <a:solidFill>
                  <a:srgbClr val="FF3300"/>
                </a:solidFill>
                <a:effectLst>
                  <a:outerShdw blurRad="38100" dist="38100" dir="2700000" algn="tl">
                    <a:srgbClr val="000000"/>
                  </a:outerShdw>
                </a:effectLst>
              </a:rPr>
              <a:t>“</a:t>
            </a:r>
            <a:r>
              <a:rPr lang="ru-RU" b="1" dirty="0" smtClean="0">
                <a:solidFill>
                  <a:srgbClr val="FF3300"/>
                </a:solidFill>
                <a:effectLst>
                  <a:outerShdw blurRad="38100" dist="38100" dir="2700000" algn="tl">
                    <a:srgbClr val="000000"/>
                  </a:outerShdw>
                </a:effectLst>
              </a:rPr>
              <a:t>НЦ Акушерства, Гинекологии и </a:t>
            </a:r>
            <a:r>
              <a:rPr lang="ru-RU" b="1" dirty="0" err="1" smtClean="0">
                <a:solidFill>
                  <a:srgbClr val="FF3300"/>
                </a:solidFill>
                <a:effectLst>
                  <a:outerShdw blurRad="38100" dist="38100" dir="2700000" algn="tl">
                    <a:srgbClr val="000000"/>
                  </a:outerShdw>
                </a:effectLst>
              </a:rPr>
              <a:t>Перинатологии</a:t>
            </a:r>
            <a:r>
              <a:rPr lang="ru-RU" b="1" dirty="0" smtClean="0">
                <a:solidFill>
                  <a:srgbClr val="FF3300"/>
                </a:solidFill>
                <a:effectLst>
                  <a:outerShdw blurRad="38100" dist="38100" dir="2700000" algn="tl">
                    <a:srgbClr val="000000"/>
                  </a:outerShdw>
                </a:effectLst>
              </a:rPr>
              <a:t> им. Акад. В.И.Кулакова МЗ </a:t>
            </a:r>
            <a:r>
              <a:rPr lang="ru-RU" b="1" dirty="0" smtClean="0">
                <a:solidFill>
                  <a:srgbClr val="FF3300"/>
                </a:solidFill>
                <a:effectLst>
                  <a:outerShdw blurRad="38100" dist="38100" dir="2700000" algn="tl">
                    <a:srgbClr val="000000"/>
                  </a:outerShdw>
                </a:effectLst>
              </a:rPr>
              <a:t>РФ</a:t>
            </a:r>
            <a:endParaRPr lang="ru-RU" b="1" dirty="0" smtClean="0">
              <a:solidFill>
                <a:srgbClr val="FF3300"/>
              </a:solidFill>
              <a:effectLst>
                <a:outerShdw blurRad="38100" dist="38100" dir="2700000" algn="tl">
                  <a:srgbClr val="000000"/>
                </a:outerShdw>
              </a:effectLst>
            </a:endParaRPr>
          </a:p>
          <a:p>
            <a:pPr marL="0" indent="0" algn="ctr" fontAlgn="auto">
              <a:lnSpc>
                <a:spcPct val="90000"/>
              </a:lnSpc>
              <a:spcBef>
                <a:spcPts val="600"/>
              </a:spcBef>
              <a:spcAft>
                <a:spcPts val="0"/>
              </a:spcAft>
              <a:buClr>
                <a:schemeClr val="tx1">
                  <a:shade val="95000"/>
                </a:schemeClr>
              </a:buClr>
              <a:buFont typeface="Wingdings 2" pitchFamily="18"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ru-RU" b="1" dirty="0" smtClean="0">
              <a:solidFill>
                <a:srgbClr val="FF3300"/>
              </a:solidFill>
              <a:effectLst>
                <a:outerShdw blurRad="38100" dist="38100" dir="2700000" algn="tl">
                  <a:srgbClr val="000000"/>
                </a:outerShdw>
              </a:effectLst>
            </a:endParaRPr>
          </a:p>
          <a:p>
            <a:pPr marL="0" indent="0" algn="ctr" fontAlgn="auto">
              <a:lnSpc>
                <a:spcPct val="90000"/>
              </a:lnSpc>
              <a:spcBef>
                <a:spcPts val="600"/>
              </a:spcBef>
              <a:spcAft>
                <a:spcPts val="0"/>
              </a:spcAft>
              <a:buClr>
                <a:schemeClr val="tx1">
                  <a:shade val="95000"/>
                </a:schemeClr>
              </a:buClr>
              <a:buFont typeface="Wingdings 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b="1" dirty="0" smtClean="0">
                <a:solidFill>
                  <a:srgbClr val="FF3300"/>
                </a:solidFill>
                <a:effectLst>
                  <a:outerShdw blurRad="38100" dist="38100" dir="2700000" algn="tl">
                    <a:srgbClr val="000000"/>
                  </a:outerShdw>
                </a:effectLst>
              </a:rPr>
              <a:t>Г. Москва</a:t>
            </a:r>
          </a:p>
        </p:txBody>
      </p:sp>
      <p:pic>
        <p:nvPicPr>
          <p:cNvPr id="15363" name="Picture 3"/>
          <p:cNvPicPr>
            <a:picLocks noChangeAspect="1" noChangeArrowheads="1"/>
          </p:cNvPicPr>
          <p:nvPr/>
        </p:nvPicPr>
        <p:blipFill>
          <a:blip r:embed="rId3" cstate="print">
            <a:lum bright="22000"/>
          </a:blip>
          <a:srcRect/>
          <a:stretch>
            <a:fillRect/>
          </a:stretch>
        </p:blipFill>
        <p:spPr bwMode="auto">
          <a:xfrm>
            <a:off x="0" y="0"/>
            <a:ext cx="3224213" cy="4292600"/>
          </a:xfrm>
          <a:prstGeom prst="rect">
            <a:avLst/>
          </a:prstGeom>
          <a:noFill/>
          <a:ln w="9525">
            <a:noFill/>
            <a:round/>
            <a:headEnd/>
            <a:tailEnd/>
          </a:ln>
        </p:spPr>
      </p:pic>
      <p:pic>
        <p:nvPicPr>
          <p:cNvPr id="15364" name="Picture 6" descr="Centre of Excellence_coloured"/>
          <p:cNvPicPr>
            <a:picLocks noChangeAspect="1" noChangeArrowheads="1"/>
          </p:cNvPicPr>
          <p:nvPr/>
        </p:nvPicPr>
        <p:blipFill>
          <a:blip r:embed="rId4" cstate="print"/>
          <a:srcRect/>
          <a:stretch>
            <a:fillRect/>
          </a:stretch>
        </p:blipFill>
        <p:spPr bwMode="auto">
          <a:xfrm>
            <a:off x="250825" y="4292600"/>
            <a:ext cx="2728913" cy="2565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819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323850" y="274638"/>
            <a:ext cx="8569325" cy="1143000"/>
          </a:xfrm>
        </p:spPr>
        <p:txBody>
          <a:bodyPr>
            <a:normAutofit fontScale="90000"/>
          </a:bodyPr>
          <a:lstStyle/>
          <a:p>
            <a:pPr algn="ctr" eaLnBrk="1" hangingPunct="1">
              <a:lnSpc>
                <a:spcPct val="115000"/>
              </a:lnSpc>
              <a:spcAft>
                <a:spcPts val="1000"/>
              </a:spcAft>
            </a:pPr>
            <a:r>
              <a:rPr lang="ru-RU" sz="3200" b="1" dirty="0" smtClean="0">
                <a:solidFill>
                  <a:srgbClr val="FFFF00"/>
                </a:solidFill>
              </a:rPr>
              <a:t>Показания к </a:t>
            </a:r>
            <a:r>
              <a:rPr lang="ru-RU" sz="3200" b="1" dirty="0" err="1" smtClean="0">
                <a:solidFill>
                  <a:srgbClr val="FFFF00"/>
                </a:solidFill>
              </a:rPr>
              <a:t>бариатрической</a:t>
            </a:r>
            <a:r>
              <a:rPr lang="ru-RU" sz="3200" b="1" dirty="0" smtClean="0">
                <a:solidFill>
                  <a:srgbClr val="FFFF00"/>
                </a:solidFill>
              </a:rPr>
              <a:t> хирургии</a:t>
            </a:r>
            <a:r>
              <a:rPr lang="ru-RU" sz="3200" b="1" dirty="0" smtClean="0">
                <a:solidFill>
                  <a:srgbClr val="FFFFFF"/>
                </a:solidFill>
              </a:rPr>
              <a:t/>
            </a:r>
            <a:br>
              <a:rPr lang="ru-RU" sz="3200" b="1" dirty="0" smtClean="0">
                <a:solidFill>
                  <a:srgbClr val="FFFFFF"/>
                </a:solidFill>
              </a:rPr>
            </a:br>
            <a:endParaRPr lang="ru-RU" sz="3200" b="1" dirty="0" smtClean="0">
              <a:solidFill>
                <a:srgbClr val="FFFFFF"/>
              </a:solidFill>
            </a:endParaRPr>
          </a:p>
        </p:txBody>
      </p:sp>
      <p:sp>
        <p:nvSpPr>
          <p:cNvPr id="3" name="Объект 2"/>
          <p:cNvSpPr>
            <a:spLocks noGrp="1"/>
          </p:cNvSpPr>
          <p:nvPr>
            <p:ph idx="1"/>
          </p:nvPr>
        </p:nvSpPr>
        <p:spPr>
          <a:xfrm>
            <a:off x="179388" y="981075"/>
            <a:ext cx="8713787" cy="4320133"/>
          </a:xfrm>
        </p:spPr>
        <p:txBody>
          <a:bodyPr>
            <a:normAutofit fontScale="25000" lnSpcReduction="20000"/>
          </a:bodyPr>
          <a:lstStyle/>
          <a:p>
            <a:pPr marL="36576" indent="0" eaLnBrk="1" fontAlgn="auto" hangingPunct="1">
              <a:lnSpc>
                <a:spcPct val="115000"/>
              </a:lnSpc>
              <a:spcAft>
                <a:spcPts val="1000"/>
              </a:spcAft>
              <a:buFont typeface="Wingdings 2"/>
              <a:buNone/>
              <a:defRPr/>
            </a:pPr>
            <a:r>
              <a:rPr lang="ru-RU" sz="6200" b="1" dirty="0">
                <a:latin typeface="Times New Roman"/>
                <a:ea typeface="Calibri"/>
                <a:cs typeface="Times New Roman"/>
              </a:rPr>
              <a:t>Пациенты в возрасте от 18 до 60 лет</a:t>
            </a:r>
            <a:endParaRPr lang="ru-RU" sz="6200" b="1" dirty="0">
              <a:latin typeface="Calibri"/>
              <a:ea typeface="Calibri"/>
              <a:cs typeface="Times New Roman"/>
            </a:endParaRPr>
          </a:p>
          <a:p>
            <a:pPr marL="36576" indent="0" eaLnBrk="1" fontAlgn="auto" hangingPunct="1">
              <a:lnSpc>
                <a:spcPct val="115000"/>
              </a:lnSpc>
              <a:spcAft>
                <a:spcPts val="1000"/>
              </a:spcAft>
              <a:buFont typeface="Wingdings 2"/>
              <a:buNone/>
              <a:defRPr/>
            </a:pPr>
            <a:r>
              <a:rPr lang="ru-RU" sz="6200" b="1" dirty="0">
                <a:latin typeface="Times New Roman"/>
                <a:ea typeface="Calibri"/>
                <a:cs typeface="Times New Roman"/>
              </a:rPr>
              <a:t>-С ИМТ более 40 кг/м2</a:t>
            </a:r>
            <a:endParaRPr lang="ru-RU" sz="6200" b="1" dirty="0">
              <a:latin typeface="Calibri"/>
              <a:ea typeface="Calibri"/>
              <a:cs typeface="Times New Roman"/>
            </a:endParaRPr>
          </a:p>
          <a:p>
            <a:pPr marL="36576" indent="0" eaLnBrk="1" fontAlgn="auto" hangingPunct="1">
              <a:lnSpc>
                <a:spcPct val="115000"/>
              </a:lnSpc>
              <a:spcAft>
                <a:spcPts val="1000"/>
              </a:spcAft>
              <a:buFont typeface="Wingdings 2"/>
              <a:buNone/>
              <a:defRPr/>
            </a:pPr>
            <a:r>
              <a:rPr lang="ru-RU" sz="6200" b="1" dirty="0">
                <a:latin typeface="Times New Roman"/>
                <a:ea typeface="Calibri"/>
                <a:cs typeface="Times New Roman"/>
              </a:rPr>
              <a:t>- С ИМТ более 35 кг/м2 при </a:t>
            </a:r>
            <a:r>
              <a:rPr lang="ru-RU" sz="6200" b="1" dirty="0" smtClean="0">
                <a:latin typeface="Times New Roman"/>
                <a:ea typeface="Calibri"/>
                <a:cs typeface="Times New Roman"/>
              </a:rPr>
              <a:t>наличии сопутствующих ожирению </a:t>
            </a:r>
            <a:r>
              <a:rPr lang="ru-RU" sz="6200" b="1" dirty="0">
                <a:latin typeface="Times New Roman"/>
                <a:ea typeface="Calibri"/>
                <a:cs typeface="Times New Roman"/>
              </a:rPr>
              <a:t>заболеваний (сахарный диабет, заболевания </a:t>
            </a:r>
            <a:r>
              <a:rPr lang="ru-RU" sz="6200" b="1" dirty="0" smtClean="0">
                <a:latin typeface="Times New Roman"/>
                <a:ea typeface="Calibri"/>
                <a:cs typeface="Times New Roman"/>
              </a:rPr>
              <a:t>кардиоваскулярной </a:t>
            </a:r>
            <a:r>
              <a:rPr lang="ru-RU" sz="6200" b="1" dirty="0">
                <a:latin typeface="Times New Roman"/>
                <a:ea typeface="Calibri"/>
                <a:cs typeface="Times New Roman"/>
              </a:rPr>
              <a:t>системы, поражение суставов, </a:t>
            </a:r>
            <a:r>
              <a:rPr lang="ru-RU" sz="6200" b="1" dirty="0" smtClean="0">
                <a:latin typeface="Times New Roman"/>
                <a:ea typeface="Calibri"/>
                <a:cs typeface="Times New Roman"/>
              </a:rPr>
              <a:t>психологические </a:t>
            </a:r>
            <a:r>
              <a:rPr lang="ru-RU" sz="6200" b="1" dirty="0">
                <a:latin typeface="Times New Roman"/>
                <a:ea typeface="Calibri"/>
                <a:cs typeface="Times New Roman"/>
              </a:rPr>
              <a:t>проблемы) </a:t>
            </a:r>
            <a:endParaRPr lang="ru-RU" sz="6200" b="1" dirty="0">
              <a:latin typeface="Calibri"/>
              <a:ea typeface="Calibri"/>
              <a:cs typeface="Times New Roman"/>
            </a:endParaRPr>
          </a:p>
          <a:p>
            <a:pPr marL="36576" indent="0" eaLnBrk="1" fontAlgn="auto" hangingPunct="1">
              <a:lnSpc>
                <a:spcPct val="115000"/>
              </a:lnSpc>
              <a:spcAft>
                <a:spcPts val="1000"/>
              </a:spcAft>
              <a:buFont typeface="Wingdings 2"/>
              <a:buNone/>
              <a:defRPr/>
            </a:pPr>
            <a:r>
              <a:rPr lang="ru-RU" sz="6200" b="1" dirty="0">
                <a:solidFill>
                  <a:srgbClr val="FFFF00"/>
                </a:solidFill>
                <a:latin typeface="Times New Roman"/>
                <a:ea typeface="Calibri"/>
                <a:cs typeface="Times New Roman"/>
              </a:rPr>
              <a:t>В расчет может браться как текущий ИМТ, так и максимальный,  </a:t>
            </a:r>
            <a:r>
              <a:rPr lang="ru-RU" sz="6200" b="1" dirty="0" smtClean="0">
                <a:solidFill>
                  <a:srgbClr val="FFFF00"/>
                </a:solidFill>
                <a:latin typeface="Times New Roman"/>
                <a:ea typeface="Calibri"/>
                <a:cs typeface="Times New Roman"/>
              </a:rPr>
              <a:t>имевший место </a:t>
            </a:r>
            <a:r>
              <a:rPr lang="ru-RU" sz="6200" b="1" dirty="0">
                <a:solidFill>
                  <a:srgbClr val="FFFF00"/>
                </a:solidFill>
                <a:latin typeface="Times New Roman"/>
                <a:ea typeface="Calibri"/>
                <a:cs typeface="Times New Roman"/>
              </a:rPr>
              <a:t>ранее. </a:t>
            </a:r>
            <a:endParaRPr lang="ru-RU" sz="6200" b="1" dirty="0">
              <a:solidFill>
                <a:srgbClr val="FFFF00"/>
              </a:solidFill>
              <a:latin typeface="Calibri"/>
              <a:ea typeface="Calibri"/>
              <a:cs typeface="Times New Roman"/>
            </a:endParaRPr>
          </a:p>
          <a:p>
            <a:pPr marL="36576" indent="0" eaLnBrk="1" fontAlgn="auto" hangingPunct="1">
              <a:lnSpc>
                <a:spcPct val="115000"/>
              </a:lnSpc>
              <a:spcAft>
                <a:spcPts val="1000"/>
              </a:spcAft>
              <a:buFont typeface="Wingdings 2"/>
              <a:buNone/>
              <a:defRPr/>
            </a:pPr>
            <a:r>
              <a:rPr lang="ru-RU" sz="6200" b="1" dirty="0">
                <a:latin typeface="Times New Roman"/>
                <a:ea typeface="Calibri"/>
                <a:cs typeface="Times New Roman"/>
              </a:rPr>
              <a:t>Важно, что </a:t>
            </a:r>
            <a:endParaRPr lang="ru-RU" sz="6200" b="1" dirty="0">
              <a:latin typeface="Calibri"/>
              <a:ea typeface="Calibri"/>
              <a:cs typeface="Times New Roman"/>
            </a:endParaRPr>
          </a:p>
          <a:p>
            <a:pPr marL="36576" indent="0" eaLnBrk="1" fontAlgn="auto" hangingPunct="1">
              <a:lnSpc>
                <a:spcPct val="115000"/>
              </a:lnSpc>
              <a:spcAft>
                <a:spcPts val="1000"/>
              </a:spcAft>
              <a:buFont typeface="Wingdings 2"/>
              <a:buNone/>
              <a:defRPr/>
            </a:pPr>
            <a:r>
              <a:rPr lang="ru-RU" sz="6200" b="1" dirty="0">
                <a:latin typeface="Times New Roman"/>
                <a:ea typeface="Calibri"/>
                <a:cs typeface="Times New Roman"/>
              </a:rPr>
              <a:t>а) запланированная потеря веса перед </a:t>
            </a:r>
            <a:r>
              <a:rPr lang="ru-RU" sz="6200" b="1" dirty="0" err="1">
                <a:latin typeface="Times New Roman"/>
                <a:ea typeface="Calibri"/>
                <a:cs typeface="Times New Roman"/>
              </a:rPr>
              <a:t>бариатрической</a:t>
            </a:r>
            <a:r>
              <a:rPr lang="ru-RU" sz="6200" b="1" dirty="0">
                <a:latin typeface="Times New Roman"/>
                <a:ea typeface="Calibri"/>
                <a:cs typeface="Times New Roman"/>
              </a:rPr>
              <a:t> операцией и снижение ИМТ ниже 35-40 кг/м2 не является противопоказанием для операции</a:t>
            </a:r>
            <a:endParaRPr lang="ru-RU" sz="6200" b="1" dirty="0">
              <a:latin typeface="Calibri"/>
              <a:ea typeface="Calibri"/>
              <a:cs typeface="Times New Roman"/>
            </a:endParaRPr>
          </a:p>
          <a:p>
            <a:pPr marL="36576" indent="0" eaLnBrk="1" fontAlgn="auto" hangingPunct="1">
              <a:lnSpc>
                <a:spcPct val="115000"/>
              </a:lnSpc>
              <a:spcAft>
                <a:spcPts val="1000"/>
              </a:spcAft>
              <a:buFont typeface="Wingdings 2"/>
              <a:buNone/>
              <a:defRPr/>
            </a:pPr>
            <a:r>
              <a:rPr lang="ru-RU" sz="6200" b="1" dirty="0">
                <a:latin typeface="Times New Roman"/>
                <a:ea typeface="Calibri"/>
                <a:cs typeface="Times New Roman"/>
              </a:rPr>
              <a:t>б) </a:t>
            </a:r>
            <a:r>
              <a:rPr lang="ru-RU" sz="6200" b="1" dirty="0" err="1">
                <a:latin typeface="Times New Roman"/>
                <a:ea typeface="Calibri"/>
                <a:cs typeface="Times New Roman"/>
              </a:rPr>
              <a:t>бариатрическая</a:t>
            </a:r>
            <a:r>
              <a:rPr lang="ru-RU" sz="6200" b="1" dirty="0">
                <a:latin typeface="Times New Roman"/>
                <a:ea typeface="Calibri"/>
                <a:cs typeface="Times New Roman"/>
              </a:rPr>
              <a:t> хирургия показана тем пациентам, которым удалось снизить вес консервативными методиками, но они начали вновь набирать его (даже в случае, если ИМТ не достиг 35-40 кг/м2)</a:t>
            </a:r>
            <a:endParaRPr lang="ru-RU" sz="6200" b="1" dirty="0">
              <a:latin typeface="Calibri"/>
              <a:ea typeface="Calibri"/>
              <a:cs typeface="Times New Roman"/>
            </a:endParaRPr>
          </a:p>
          <a:p>
            <a:pPr marL="420624" indent="-384048" eaLnBrk="1" fontAlgn="auto" hangingPunct="1">
              <a:spcAft>
                <a:spcPts val="0"/>
              </a:spcAft>
              <a:buFont typeface="Wingdings 2"/>
              <a:buChar char=""/>
              <a:defRPr/>
            </a:pPr>
            <a:endParaRPr lang="ru-RU" dirty="0"/>
          </a:p>
        </p:txBody>
      </p:sp>
      <p:sp>
        <p:nvSpPr>
          <p:cNvPr id="4" name="Скругленный прямоугольник 3"/>
          <p:cNvSpPr/>
          <p:nvPr/>
        </p:nvSpPr>
        <p:spPr>
          <a:xfrm>
            <a:off x="395536" y="4941168"/>
            <a:ext cx="8496944" cy="1656184"/>
          </a:xfrm>
          <a:prstGeom prst="round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66FF"/>
                </a:solidFill>
              </a:rPr>
              <a:t>Дополнение </a:t>
            </a:r>
            <a:r>
              <a:rPr lang="en-US" dirty="0" smtClean="0">
                <a:solidFill>
                  <a:srgbClr val="FF66FF"/>
                </a:solidFill>
              </a:rPr>
              <a:t>: </a:t>
            </a:r>
            <a:r>
              <a:rPr lang="ru-RU" dirty="0" smtClean="0">
                <a:solidFill>
                  <a:srgbClr val="FF66FF"/>
                </a:solidFill>
              </a:rPr>
              <a:t>Постановление </a:t>
            </a:r>
            <a:r>
              <a:rPr lang="en-US" dirty="0" smtClean="0">
                <a:solidFill>
                  <a:srgbClr val="FF66FF"/>
                </a:solidFill>
              </a:rPr>
              <a:t>IFSO </a:t>
            </a:r>
            <a:r>
              <a:rPr lang="ru-RU" dirty="0" smtClean="0">
                <a:solidFill>
                  <a:srgbClr val="FF66FF"/>
                </a:solidFill>
              </a:rPr>
              <a:t>о допустимости выполнения </a:t>
            </a:r>
            <a:r>
              <a:rPr lang="ru-RU" dirty="0" err="1" smtClean="0">
                <a:solidFill>
                  <a:srgbClr val="FF66FF"/>
                </a:solidFill>
              </a:rPr>
              <a:t>бариатрических</a:t>
            </a:r>
            <a:r>
              <a:rPr lang="ru-RU" dirty="0" smtClean="0">
                <a:solidFill>
                  <a:srgbClr val="FF66FF"/>
                </a:solidFill>
              </a:rPr>
              <a:t> операций  у больных с ИМТ свыше 30 при наличии медицинских и социально-психологических показаний к снижению веса. </a:t>
            </a:r>
            <a:endParaRPr lang="ru-RU" dirty="0">
              <a:solidFill>
                <a:srgbClr val="FF66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250825" y="188913"/>
            <a:ext cx="8713788" cy="585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altLang="zh-CN" sz="2000" b="1" dirty="0" err="1">
                <a:solidFill>
                  <a:srgbClr val="FFFF00"/>
                </a:solidFill>
              </a:rPr>
              <a:t>Бариатрическая</a:t>
            </a:r>
            <a:r>
              <a:rPr lang="ru-RU" altLang="zh-CN" sz="2000" b="1" dirty="0">
                <a:solidFill>
                  <a:srgbClr val="FFFF00"/>
                </a:solidFill>
              </a:rPr>
              <a:t> хирургия может быть предложена подростку в следующей ситуации</a:t>
            </a:r>
            <a:r>
              <a:rPr lang="ru-RU" altLang="zh-CN" sz="2000" b="1" dirty="0" smtClean="0">
                <a:solidFill>
                  <a:srgbClr val="FFFF00"/>
                </a:solidFill>
              </a:rPr>
              <a:t>:</a:t>
            </a:r>
          </a:p>
          <a:p>
            <a:pPr algn="ctr"/>
            <a:endParaRPr lang="ru-RU" altLang="zh-CN" sz="2000" b="1" dirty="0">
              <a:solidFill>
                <a:srgbClr val="FFFF00"/>
              </a:solidFill>
            </a:endParaRPr>
          </a:p>
          <a:p>
            <a:pPr algn="just">
              <a:lnSpc>
                <a:spcPct val="110000"/>
              </a:lnSpc>
            </a:pPr>
            <a:r>
              <a:rPr lang="ru-RU" altLang="zh-CN" sz="2000" dirty="0"/>
              <a:t>1. </a:t>
            </a:r>
            <a:r>
              <a:rPr lang="ru-RU" altLang="zh-CN" sz="1900" dirty="0"/>
              <a:t>При наличии у подростка ИМТ более 40 и хотя бы одного сопутствующего ожирению заболевания</a:t>
            </a:r>
          </a:p>
          <a:p>
            <a:pPr algn="just">
              <a:lnSpc>
                <a:spcPct val="110000"/>
              </a:lnSpc>
            </a:pPr>
            <a:r>
              <a:rPr lang="ru-RU" altLang="zh-CN" sz="1900" dirty="0"/>
              <a:t>2. В анамнезе как минимум 6 месяцев безуспешной  борьбы с лишним весом в специализированной клинике</a:t>
            </a:r>
          </a:p>
          <a:p>
            <a:pPr algn="just">
              <a:lnSpc>
                <a:spcPct val="110000"/>
              </a:lnSpc>
            </a:pPr>
            <a:r>
              <a:rPr lang="ru-RU" altLang="zh-CN" sz="1900" dirty="0"/>
              <a:t>3. Наличие у подростка скелетной зрелости</a:t>
            </a:r>
          </a:p>
          <a:p>
            <a:pPr algn="just">
              <a:lnSpc>
                <a:spcPct val="110000"/>
              </a:lnSpc>
            </a:pPr>
            <a:r>
              <a:rPr lang="ru-RU" altLang="zh-CN" sz="1900" dirty="0"/>
              <a:t>4. Готовность подростка участвовать в до - и послеоперационной </a:t>
            </a:r>
            <a:r>
              <a:rPr lang="ru-RU" altLang="zh-CN" sz="1900" dirty="0" err="1"/>
              <a:t>мультидисциплинарной</a:t>
            </a:r>
            <a:r>
              <a:rPr lang="ru-RU" altLang="zh-CN" sz="1900" dirty="0"/>
              <a:t> программе лечения ожирения  </a:t>
            </a:r>
          </a:p>
          <a:p>
            <a:pPr algn="just">
              <a:lnSpc>
                <a:spcPct val="110000"/>
              </a:lnSpc>
            </a:pPr>
            <a:r>
              <a:rPr lang="ru-RU" altLang="zh-CN" sz="1900" dirty="0"/>
              <a:t>5. Возможность постоянного наблюдения после операции подростка </a:t>
            </a:r>
            <a:r>
              <a:rPr lang="ru-RU" altLang="zh-CN" sz="1900" dirty="0" err="1"/>
              <a:t>мультидисциплинарной</a:t>
            </a:r>
            <a:r>
              <a:rPr lang="ru-RU" altLang="zh-CN" sz="1900" dirty="0"/>
              <a:t> командой специалистов-педиатров (психологи, медицинские сестры, анестезиологи, послеоперационный уход) </a:t>
            </a:r>
            <a:endParaRPr lang="en-US" altLang="zh-CN" sz="1900" dirty="0" smtClean="0">
              <a:ea typeface="SimSun" panose="02010600030101010101" pitchFamily="2" charset="-122"/>
            </a:endParaRPr>
          </a:p>
          <a:p>
            <a:pPr algn="just">
              <a:lnSpc>
                <a:spcPct val="110000"/>
              </a:lnSpc>
            </a:pPr>
            <a:endParaRPr lang="en-US" altLang="zh-CN" sz="1900" dirty="0" smtClean="0">
              <a:ea typeface="SimSun" panose="02010600030101010101" pitchFamily="2" charset="-122"/>
            </a:endParaRPr>
          </a:p>
          <a:p>
            <a:pPr algn="just">
              <a:lnSpc>
                <a:spcPct val="110000"/>
              </a:lnSpc>
            </a:pPr>
            <a:r>
              <a:rPr lang="ru-RU" altLang="zh-CN" sz="1900" dirty="0" err="1" smtClean="0"/>
              <a:t>Бариатрическая</a:t>
            </a:r>
            <a:r>
              <a:rPr lang="ru-RU" altLang="zh-CN" sz="1900" dirty="0" smtClean="0"/>
              <a:t> </a:t>
            </a:r>
            <a:r>
              <a:rPr lang="ru-RU" altLang="zh-CN" sz="1900" dirty="0"/>
              <a:t>хирургия может обсуждаться как метод лечения при различных генетических синдромах, в частности при синдроме </a:t>
            </a:r>
            <a:r>
              <a:rPr lang="ru-RU" altLang="zh-CN" sz="1900" dirty="0" err="1"/>
              <a:t>Прадера-Вилли</a:t>
            </a:r>
            <a:r>
              <a:rPr lang="ru-RU" altLang="zh-CN" sz="1900" dirty="0"/>
              <a:t>, только после детального обсуждения с участием опытных педиатров и хирургов.</a:t>
            </a:r>
            <a:endParaRPr lang="ru-RU" altLang="ru-RU" sz="1900" dirty="0"/>
          </a:p>
        </p:txBody>
      </p:sp>
      <p:sp>
        <p:nvSpPr>
          <p:cNvPr id="15365" name="Text Box 5"/>
          <p:cNvSpPr txBox="1">
            <a:spLocks noChangeArrowheads="1"/>
          </p:cNvSpPr>
          <p:nvPr/>
        </p:nvSpPr>
        <p:spPr bwMode="auto">
          <a:xfrm>
            <a:off x="395288" y="5929330"/>
            <a:ext cx="8497887" cy="10618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ru-RU" altLang="ru-RU" sz="1400" b="1" dirty="0" err="1"/>
              <a:t>Fried</a:t>
            </a:r>
            <a:r>
              <a:rPr lang="ru-RU" altLang="ru-RU" sz="1400" b="1" dirty="0"/>
              <a:t> M. и др. </a:t>
            </a:r>
            <a:r>
              <a:rPr lang="ru-RU" altLang="ru-RU" sz="1400" b="1" dirty="0" err="1"/>
              <a:t>Interdisciplinary</a:t>
            </a:r>
            <a:r>
              <a:rPr lang="ru-RU" altLang="ru-RU" sz="1400" b="1" dirty="0"/>
              <a:t> </a:t>
            </a:r>
            <a:r>
              <a:rPr lang="ru-RU" altLang="ru-RU" sz="1400" b="1" dirty="0" err="1"/>
              <a:t>European</a:t>
            </a:r>
            <a:r>
              <a:rPr lang="ru-RU" altLang="ru-RU" sz="1400" b="1" dirty="0"/>
              <a:t> </a:t>
            </a:r>
            <a:r>
              <a:rPr lang="ru-RU" altLang="ru-RU" sz="1400" b="1" dirty="0" err="1"/>
              <a:t>guidelines</a:t>
            </a:r>
            <a:r>
              <a:rPr lang="ru-RU" altLang="ru-RU" sz="1400" b="1" dirty="0"/>
              <a:t> </a:t>
            </a:r>
            <a:r>
              <a:rPr lang="ru-RU" altLang="ru-RU" sz="1400" b="1" dirty="0" err="1"/>
              <a:t>on</a:t>
            </a:r>
            <a:r>
              <a:rPr lang="ru-RU" altLang="ru-RU" sz="1400" b="1" dirty="0"/>
              <a:t> </a:t>
            </a:r>
            <a:r>
              <a:rPr lang="ru-RU" altLang="ru-RU" sz="1400" b="1" dirty="0" err="1"/>
              <a:t>metabolic</a:t>
            </a:r>
            <a:r>
              <a:rPr lang="ru-RU" altLang="ru-RU" sz="1400" b="1" dirty="0"/>
              <a:t> </a:t>
            </a:r>
            <a:r>
              <a:rPr lang="ru-RU" altLang="ru-RU" sz="1400" b="1" dirty="0" err="1"/>
              <a:t>and</a:t>
            </a:r>
            <a:r>
              <a:rPr lang="ru-RU" altLang="ru-RU" sz="1400" b="1" dirty="0"/>
              <a:t> </a:t>
            </a:r>
            <a:r>
              <a:rPr lang="ru-RU" altLang="ru-RU" sz="1400" b="1" dirty="0" err="1"/>
              <a:t>bariatric</a:t>
            </a:r>
            <a:r>
              <a:rPr lang="ru-RU" altLang="ru-RU" sz="1400" b="1" dirty="0"/>
              <a:t> </a:t>
            </a:r>
            <a:r>
              <a:rPr lang="ru-RU" altLang="ru-RU" sz="1400" b="1" dirty="0" err="1"/>
              <a:t>surgery</a:t>
            </a:r>
            <a:r>
              <a:rPr lang="ru-RU" altLang="ru-RU" sz="1400" b="1" dirty="0"/>
              <a:t>. // </a:t>
            </a:r>
            <a:r>
              <a:rPr lang="ru-RU" altLang="ru-RU" sz="1400" b="1" dirty="0" err="1"/>
              <a:t>Obes</a:t>
            </a:r>
            <a:r>
              <a:rPr lang="ru-RU" altLang="ru-RU" sz="1400" b="1" dirty="0"/>
              <a:t>. </a:t>
            </a:r>
            <a:r>
              <a:rPr lang="ru-RU" altLang="ru-RU" sz="1400" b="1" dirty="0" err="1"/>
              <a:t>Surg</a:t>
            </a:r>
            <a:r>
              <a:rPr lang="ru-RU" altLang="ru-RU" sz="1400" b="1" dirty="0"/>
              <a:t>. 2014. Т. 24. № 1. С. 42–55.</a:t>
            </a:r>
            <a:endParaRPr lang="en-US" altLang="ru-RU" sz="1400" b="1" dirty="0"/>
          </a:p>
          <a:p>
            <a:pPr algn="just">
              <a:spcBef>
                <a:spcPct val="50000"/>
              </a:spcBef>
            </a:pPr>
            <a:r>
              <a:rPr lang="ru-RU" altLang="zh-CN" sz="1400" b="1" dirty="0"/>
              <a:t>КЛИНИЧЕСКИЕ РЕКОМЕНДАЦИИ ПО БАРИАТРИЧЕСКОЙ И МЕТАБОЛИЧЕСКОЙ ХИРУРГИИ // 2014</a:t>
            </a:r>
            <a:endParaRPr lang="ru-RU" altLang="ru-RU" sz="1400" b="1" dirty="0"/>
          </a:p>
        </p:txBody>
      </p:sp>
    </p:spTree>
    <p:extLst>
      <p:ext uri="{BB962C8B-B14F-4D97-AF65-F5344CB8AC3E}">
        <p14:creationId xmlns:p14="http://schemas.microsoft.com/office/powerpoint/2010/main" xmlns="" val="3953816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1692275" y="404813"/>
            <a:ext cx="5803900" cy="1219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tIns="91440" bIns="91440"/>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a:buSzPct val="100000"/>
            </a:pPr>
            <a:r>
              <a:rPr lang="ru-RU" altLang="ru-RU" sz="2400" b="1">
                <a:latin typeface="Raleway" charset="0"/>
              </a:rPr>
              <a:t>Показания к проведению операции</a:t>
            </a:r>
          </a:p>
        </p:txBody>
      </p:sp>
      <p:sp>
        <p:nvSpPr>
          <p:cNvPr id="23554" name="Text Box 2"/>
          <p:cNvSpPr txBox="1">
            <a:spLocks noChangeArrowheads="1"/>
          </p:cNvSpPr>
          <p:nvPr/>
        </p:nvSpPr>
        <p:spPr bwMode="auto">
          <a:xfrm>
            <a:off x="395288" y="1268413"/>
            <a:ext cx="8424862" cy="37131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marL="342900" indent="-342900" defTabSz="449263">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chemeClr val="tx1"/>
                </a:solidFill>
                <a:latin typeface="Arial" panose="020B0604020202020204" pitchFamily="34" charset="0"/>
                <a:cs typeface="Arial" panose="020B0604020202020204" pitchFamily="34" charset="0"/>
              </a:defRPr>
            </a:lvl1pPr>
            <a:lvl2pPr marL="800100" indent="-342900" defTabSz="449263">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chemeClr val="tx1"/>
                </a:solidFill>
                <a:latin typeface="Arial" panose="020B0604020202020204" pitchFamily="34" charset="0"/>
                <a:cs typeface="Arial" panose="020B0604020202020204" pitchFamily="34" charset="0"/>
              </a:defRPr>
            </a:lvl2pPr>
            <a:lvl3pPr marL="1257300" indent="-342900" defTabSz="449263">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chemeClr val="tx1"/>
                </a:solidFill>
                <a:latin typeface="Arial" panose="020B0604020202020204" pitchFamily="34" charset="0"/>
                <a:cs typeface="Arial" panose="020B0604020202020204" pitchFamily="34" charset="0"/>
              </a:defRPr>
            </a:lvl3pPr>
            <a:lvl4pPr marL="1714500" indent="-342900" defTabSz="449263">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chemeClr val="tx1"/>
                </a:solidFill>
                <a:latin typeface="Arial" panose="020B0604020202020204" pitchFamily="34" charset="0"/>
                <a:cs typeface="Arial" panose="020B0604020202020204" pitchFamily="34" charset="0"/>
              </a:defRPr>
            </a:lvl4pPr>
            <a:lvl5pPr marL="2171700" indent="-342900" defTabSz="449263">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chemeClr val="tx1"/>
                </a:solidFill>
                <a:latin typeface="Arial" panose="020B0604020202020204" pitchFamily="34" charset="0"/>
                <a:cs typeface="Arial" panose="020B0604020202020204" pitchFamily="34" charset="0"/>
              </a:defRPr>
            </a:lvl5pPr>
            <a:lvl6pPr marL="2628900" indent="-342900" defTabSz="449263" fontAlgn="base">
              <a:spcBef>
                <a:spcPct val="0"/>
              </a:spcBef>
              <a:spcAft>
                <a:spcPct val="0"/>
              </a:spcAft>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chemeClr val="tx1"/>
                </a:solidFill>
                <a:latin typeface="Arial" panose="020B0604020202020204" pitchFamily="34" charset="0"/>
                <a:cs typeface="Arial" panose="020B0604020202020204" pitchFamily="34" charset="0"/>
              </a:defRPr>
            </a:lvl6pPr>
            <a:lvl7pPr marL="3086100" indent="-342900" defTabSz="449263" fontAlgn="base">
              <a:spcBef>
                <a:spcPct val="0"/>
              </a:spcBef>
              <a:spcAft>
                <a:spcPct val="0"/>
              </a:spcAft>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chemeClr val="tx1"/>
                </a:solidFill>
                <a:latin typeface="Arial" panose="020B0604020202020204" pitchFamily="34" charset="0"/>
                <a:cs typeface="Arial" panose="020B0604020202020204" pitchFamily="34" charset="0"/>
              </a:defRPr>
            </a:lvl7pPr>
            <a:lvl8pPr marL="3543300" indent="-342900" defTabSz="449263" fontAlgn="base">
              <a:spcBef>
                <a:spcPct val="0"/>
              </a:spcBef>
              <a:spcAft>
                <a:spcPct val="0"/>
              </a:spcAft>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chemeClr val="tx1"/>
                </a:solidFill>
                <a:latin typeface="Arial" panose="020B0604020202020204" pitchFamily="34" charset="0"/>
                <a:cs typeface="Arial" panose="020B0604020202020204" pitchFamily="34" charset="0"/>
              </a:defRPr>
            </a:lvl8pPr>
            <a:lvl9pPr marL="4000500" indent="-342900" defTabSz="449263" fontAlgn="base">
              <a:spcBef>
                <a:spcPct val="0"/>
              </a:spcBef>
              <a:spcAft>
                <a:spcPct val="0"/>
              </a:spcAft>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chemeClr val="tx1"/>
                </a:solidFill>
                <a:latin typeface="Arial" panose="020B0604020202020204" pitchFamily="34" charset="0"/>
                <a:cs typeface="Arial" panose="020B0604020202020204" pitchFamily="34" charset="0"/>
              </a:defRPr>
            </a:lvl9pPr>
          </a:lstStyle>
          <a:p>
            <a:pPr algn="just">
              <a:spcAft>
                <a:spcPct val="35000"/>
              </a:spcAft>
              <a:buFontTx/>
              <a:buAutoNum type="arabicPeriod"/>
            </a:pPr>
            <a:r>
              <a:rPr lang="ru-RU" altLang="ru-RU"/>
              <a:t>Пациенты с ИМТ более 40 </a:t>
            </a:r>
            <a:r>
              <a:rPr lang="en-US" altLang="ru-RU"/>
              <a:t>кг/м2, либо при достижении 95% от линейного роста </a:t>
            </a:r>
            <a:endParaRPr lang="ru-RU" altLang="ru-RU"/>
          </a:p>
          <a:p>
            <a:pPr algn="just">
              <a:spcAft>
                <a:spcPct val="35000"/>
              </a:spcAft>
              <a:buFontTx/>
              <a:buAutoNum type="arabicPeriod"/>
            </a:pPr>
            <a:r>
              <a:rPr lang="en-US" altLang="ru-RU"/>
              <a:t>ИМТ выше/равен 35 кг/м2 с тяжелыми коморбидными состояниями (СД тип</a:t>
            </a:r>
            <a:r>
              <a:rPr lang="ru-RU" altLang="ru-RU"/>
              <a:t> </a:t>
            </a:r>
            <a:r>
              <a:rPr lang="en-US" altLang="ru-RU"/>
              <a:t>2, синдром обструктивного ночного апноэ, неалкогольн</a:t>
            </a:r>
            <a:r>
              <a:rPr lang="ru-RU" altLang="ru-RU"/>
              <a:t>ая</a:t>
            </a:r>
            <a:r>
              <a:rPr lang="en-US" altLang="ru-RU"/>
              <a:t> </a:t>
            </a:r>
            <a:r>
              <a:rPr lang="ru-RU" altLang="ru-RU"/>
              <a:t>жировая болезнь печени)</a:t>
            </a:r>
          </a:p>
          <a:p>
            <a:pPr algn="just">
              <a:spcAft>
                <a:spcPct val="35000"/>
              </a:spcAft>
              <a:buFontTx/>
              <a:buAutoNum type="arabicPeriod"/>
            </a:pPr>
            <a:r>
              <a:rPr lang="en-US" altLang="ru-RU"/>
              <a:t>ИМТ выше/равен 40 кг/м2 с менее тяжелыми коморбидными состояниями</a:t>
            </a:r>
            <a:endParaRPr lang="ru-RU" altLang="ru-RU"/>
          </a:p>
          <a:p>
            <a:pPr algn="just">
              <a:spcAft>
                <a:spcPct val="35000"/>
              </a:spcAft>
              <a:buFontTx/>
              <a:buAutoNum type="arabicPeriod"/>
            </a:pPr>
            <a:r>
              <a:rPr lang="ru-RU" altLang="ru-RU"/>
              <a:t>Отсутствие эффекта от консервативной терапии на протяжении не менее </a:t>
            </a:r>
            <a:r>
              <a:rPr lang="en-US" altLang="ru-RU"/>
              <a:t>6 </a:t>
            </a:r>
            <a:r>
              <a:rPr lang="ru-RU" altLang="ru-RU"/>
              <a:t>месяцев проводимой в специализированных центрах, при наличии скелетной зрелости и </a:t>
            </a:r>
            <a:r>
              <a:rPr lang="en-US" altLang="ru-RU"/>
              <a:t>половым развитием Таннер</a:t>
            </a:r>
            <a:r>
              <a:rPr lang="ru-RU" altLang="ru-RU"/>
              <a:t> более 4. При способность к взаимодействию с мультидисциплинарными командами до и после операции. Имющие свободный доступ к педиатрической службе.</a:t>
            </a:r>
          </a:p>
          <a:p>
            <a:pPr algn="just">
              <a:spcAft>
                <a:spcPct val="25000"/>
              </a:spcAft>
              <a:buClr>
                <a:srgbClr val="29555D"/>
              </a:buClr>
              <a:buSzPct val="100000"/>
              <a:buFont typeface="Arial" panose="020B0604020202020204" pitchFamily="34" charset="0"/>
              <a:buNone/>
            </a:pPr>
            <a:endParaRPr lang="en-US" altLang="ru-RU" sz="1400" b="1"/>
          </a:p>
        </p:txBody>
      </p:sp>
      <p:sp>
        <p:nvSpPr>
          <p:cNvPr id="22532" name="Text Box 4"/>
          <p:cNvSpPr txBox="1">
            <a:spLocks noChangeArrowheads="1"/>
          </p:cNvSpPr>
          <p:nvPr/>
        </p:nvSpPr>
        <p:spPr bwMode="auto">
          <a:xfrm>
            <a:off x="468313" y="5876925"/>
            <a:ext cx="8280400"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sz="1400" b="1"/>
              <a:t> Luca M. De и др. Indications for Surgery for Obesity and Weight-Related Diseases: Position Statements from the International Federation for the Surgery of Obesity and Metabolic Disorders (IFSO) // Obes. Surg. 2016. Т. 26. № 8. С. 1659–1696.</a:t>
            </a:r>
          </a:p>
        </p:txBody>
      </p:sp>
    </p:spTree>
    <p:extLst>
      <p:ext uri="{BB962C8B-B14F-4D97-AF65-F5344CB8AC3E}">
        <p14:creationId xmlns:p14="http://schemas.microsoft.com/office/powerpoint/2010/main" xmlns="" val="15557264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95288" y="5949950"/>
            <a:ext cx="8424862"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ru-RU" altLang="ru-RU" sz="1400" b="1"/>
              <a:t>August G.P. и др. Prevention and treatment of pediatric obesity: an endocrine society clinical practice guideline based on expert opinion. // J. Clin. Endocrinol. Metab. 2008. Т. 93. № 12. С. 4576–99.</a:t>
            </a:r>
          </a:p>
        </p:txBody>
      </p:sp>
      <p:sp>
        <p:nvSpPr>
          <p:cNvPr id="13315" name="Text Box 3"/>
          <p:cNvSpPr txBox="1">
            <a:spLocks noChangeArrowheads="1"/>
          </p:cNvSpPr>
          <p:nvPr/>
        </p:nvSpPr>
        <p:spPr bwMode="auto">
          <a:xfrm>
            <a:off x="611188" y="1412874"/>
            <a:ext cx="7921625" cy="3462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15000"/>
              </a:lnSpc>
              <a:spcAft>
                <a:spcPct val="20000"/>
              </a:spcAft>
              <a:buFontTx/>
              <a:buAutoNum type="arabicPeriod"/>
            </a:pPr>
            <a:r>
              <a:rPr lang="ru-RU" altLang="ru-RU" sz="2000" dirty="0"/>
              <a:t>Дети достигшие развития 4-5 по шкале </a:t>
            </a:r>
            <a:r>
              <a:rPr lang="ru-RU" altLang="ru-RU" sz="2000" dirty="0" err="1"/>
              <a:t>Таннера</a:t>
            </a:r>
            <a:r>
              <a:rPr lang="ru-RU" altLang="ru-RU" sz="2000" dirty="0"/>
              <a:t> и имеющие рост близкий к взрослому.</a:t>
            </a:r>
          </a:p>
          <a:p>
            <a:pPr algn="just">
              <a:lnSpc>
                <a:spcPct val="115000"/>
              </a:lnSpc>
              <a:spcAft>
                <a:spcPct val="20000"/>
              </a:spcAft>
              <a:buFontTx/>
              <a:buAutoNum type="arabicPeriod"/>
            </a:pPr>
            <a:r>
              <a:rPr lang="ru-RU" altLang="ru-RU" sz="2000" dirty="0"/>
              <a:t>Дети имеющие ИМТ более 50 кг/м</a:t>
            </a:r>
            <a:r>
              <a:rPr lang="ru-RU" altLang="ru-RU" sz="2000" baseline="30000" dirty="0"/>
              <a:t>2</a:t>
            </a:r>
            <a:r>
              <a:rPr lang="ru-RU" altLang="ru-RU" sz="2000" dirty="0"/>
              <a:t> или более 40 кг/м</a:t>
            </a:r>
            <a:r>
              <a:rPr lang="ru-RU" altLang="ru-RU" sz="2000" baseline="30000" dirty="0"/>
              <a:t>2</a:t>
            </a:r>
            <a:r>
              <a:rPr lang="ru-RU" altLang="ru-RU" sz="2000" dirty="0"/>
              <a:t> при наличии тяжелых сопутствующих метаболических </a:t>
            </a:r>
            <a:r>
              <a:rPr lang="ru-RU" altLang="ru-RU" sz="2000" dirty="0" smtClean="0"/>
              <a:t>нарушений.</a:t>
            </a:r>
            <a:endParaRPr lang="ru-RU" altLang="ru-RU" sz="2000" dirty="0"/>
          </a:p>
          <a:p>
            <a:pPr algn="just">
              <a:lnSpc>
                <a:spcPct val="115000"/>
              </a:lnSpc>
              <a:spcAft>
                <a:spcPct val="20000"/>
              </a:spcAft>
              <a:buFontTx/>
              <a:buAutoNum type="arabicPeriod"/>
            </a:pPr>
            <a:r>
              <a:rPr lang="ru-RU" altLang="ru-RU" sz="2000" dirty="0" err="1"/>
              <a:t>Морбидное</a:t>
            </a:r>
            <a:r>
              <a:rPr lang="ru-RU" altLang="ru-RU" sz="2000" dirty="0"/>
              <a:t> ожирение при </a:t>
            </a:r>
            <a:r>
              <a:rPr lang="ru-RU" altLang="ru-RU" sz="2000" dirty="0" err="1"/>
              <a:t>неуспешности</a:t>
            </a:r>
            <a:r>
              <a:rPr lang="ru-RU" altLang="ru-RU" sz="2000" dirty="0"/>
              <a:t> лечения с помощью программ по модификации образа жизни и диетотерапии.</a:t>
            </a:r>
          </a:p>
          <a:p>
            <a:pPr algn="just">
              <a:lnSpc>
                <a:spcPct val="115000"/>
              </a:lnSpc>
              <a:spcAft>
                <a:spcPct val="20000"/>
              </a:spcAft>
              <a:buFontTx/>
              <a:buAutoNum type="arabicPeriod"/>
            </a:pPr>
            <a:r>
              <a:rPr lang="ru-RU" altLang="ru-RU" sz="2000" dirty="0"/>
              <a:t> Пациент демонстрирует способность соблюдения всех рекомендаций в послеоперационном периоде, имеет психологическую  поддержку в семье.</a:t>
            </a:r>
          </a:p>
        </p:txBody>
      </p:sp>
      <p:sp>
        <p:nvSpPr>
          <p:cNvPr id="13316" name="Text Box 4"/>
          <p:cNvSpPr txBox="1">
            <a:spLocks noChangeArrowheads="1"/>
          </p:cNvSpPr>
          <p:nvPr/>
        </p:nvSpPr>
        <p:spPr bwMode="auto">
          <a:xfrm>
            <a:off x="0" y="260350"/>
            <a:ext cx="4033838"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ru-RU" altLang="ru-RU" sz="2000" b="1"/>
              <a:t>Стандарты разработанные американским обществом эндокринологов</a:t>
            </a:r>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73513" y="0"/>
            <a:ext cx="5170487" cy="1435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11418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55650" y="188913"/>
            <a:ext cx="7705725"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ru-RU" altLang="ru-RU" sz="3600" b="1" dirty="0"/>
              <a:t>Неэффективность консервативной терапии у </a:t>
            </a:r>
            <a:r>
              <a:rPr lang="ru-RU" altLang="ru-RU" sz="3600" b="1" dirty="0" smtClean="0"/>
              <a:t>подростков</a:t>
            </a:r>
            <a:endParaRPr lang="ru-RU" altLang="ru-RU" sz="3600" b="1" dirty="0"/>
          </a:p>
        </p:txBody>
      </p:sp>
      <p:sp>
        <p:nvSpPr>
          <p:cNvPr id="11267" name="Text Box 3"/>
          <p:cNvSpPr txBox="1">
            <a:spLocks noChangeArrowheads="1"/>
          </p:cNvSpPr>
          <p:nvPr/>
        </p:nvSpPr>
        <p:spPr bwMode="auto">
          <a:xfrm>
            <a:off x="179388" y="5445125"/>
            <a:ext cx="8785225" cy="1262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ru-RU" altLang="ru-RU" sz="1400" b="1"/>
              <a:t>Danielsson P, Kowalski J, Ekblom Ö, Marcus C. Response of severely obese children and adolescents to behavioral treatment. Arch Pediatr Adolesc Med. 2012;166(12):1103-8. doi:10.1001/2013.jamapediatrics.319.</a:t>
            </a:r>
            <a:endParaRPr lang="en-US" altLang="ru-RU" sz="1400" b="1"/>
          </a:p>
          <a:p>
            <a:pPr algn="just">
              <a:spcBef>
                <a:spcPct val="50000"/>
              </a:spcBef>
            </a:pPr>
            <a:r>
              <a:rPr lang="ru-RU" altLang="ru-RU" sz="1400" b="1"/>
              <a:t>Nowicka P, Höglund P, Pietrobelli A, Lissau I, Flodmark C-E. Family Weight School treatment: 1-year results in obese adolescents. Int J Pediatr Obes. 2008;3(3):141-7. doi:10.1080/17477160802102475.</a:t>
            </a:r>
          </a:p>
        </p:txBody>
      </p:sp>
      <p:sp>
        <p:nvSpPr>
          <p:cNvPr id="11268" name="Text Box 4"/>
          <p:cNvSpPr txBox="1">
            <a:spLocks noChangeArrowheads="1"/>
          </p:cNvSpPr>
          <p:nvPr/>
        </p:nvSpPr>
        <p:spPr bwMode="auto">
          <a:xfrm>
            <a:off x="428596" y="2714620"/>
            <a:ext cx="8351838" cy="253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ru-RU" altLang="ru-RU" sz="2000" dirty="0"/>
              <a:t>У подростков с ИМТ более 3,5 </a:t>
            </a:r>
            <a:r>
              <a:rPr lang="en-US" altLang="ru-RU" sz="2000" dirty="0"/>
              <a:t>z-score</a:t>
            </a:r>
            <a:r>
              <a:rPr lang="ru-RU" altLang="ru-RU" sz="2000" dirty="0"/>
              <a:t> программы по модификации образа жизни малоэффективны.</a:t>
            </a:r>
          </a:p>
          <a:p>
            <a:pPr algn="just">
              <a:spcBef>
                <a:spcPct val="50000"/>
              </a:spcBef>
            </a:pPr>
            <a:endParaRPr lang="ru-RU" altLang="ru-RU" sz="2000" dirty="0"/>
          </a:p>
          <a:p>
            <a:pPr algn="just">
              <a:spcBef>
                <a:spcPct val="50000"/>
              </a:spcBef>
            </a:pPr>
            <a:r>
              <a:rPr lang="ru-RU" altLang="ru-RU" sz="2000" dirty="0"/>
              <a:t>В трехлетнем исследовании (</a:t>
            </a:r>
            <a:r>
              <a:rPr lang="en-US" altLang="ru-RU" sz="2000" dirty="0"/>
              <a:t>N</a:t>
            </a:r>
            <a:r>
              <a:rPr lang="ru-RU" altLang="ru-RU" sz="2000" dirty="0"/>
              <a:t>=6</a:t>
            </a:r>
            <a:r>
              <a:rPr lang="en-US" altLang="ru-RU" sz="2000" dirty="0"/>
              <a:t>4</a:t>
            </a:r>
            <a:r>
              <a:rPr lang="ru-RU" altLang="ru-RU" sz="2000" dirty="0"/>
              <a:t>3</a:t>
            </a:r>
            <a:r>
              <a:rPr lang="en-US" altLang="ru-RU" sz="2000" dirty="0"/>
              <a:t>) </a:t>
            </a:r>
            <a:r>
              <a:rPr lang="ru-RU" altLang="ru-RU" sz="2000" dirty="0"/>
              <a:t> с использованием модификации образа жизни в группе подростков от 14-16 лет клинически значимые результаты были лишь у 2%. Для сравнения в более младших группах эффективность составила 58%.</a:t>
            </a:r>
          </a:p>
        </p:txBody>
      </p:sp>
    </p:spTree>
    <p:extLst>
      <p:ext uri="{BB962C8B-B14F-4D97-AF65-F5344CB8AC3E}">
        <p14:creationId xmlns:p14="http://schemas.microsoft.com/office/powerpoint/2010/main" xmlns="" val="139248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dmin\Desktop\к семинару - 2016\DSC06724.JPG"/>
          <p:cNvPicPr>
            <a:picLocks noChangeAspect="1" noChangeArrowheads="1"/>
          </p:cNvPicPr>
          <p:nvPr/>
        </p:nvPicPr>
        <p:blipFill>
          <a:blip r:embed="rId2"/>
          <a:srcRect/>
          <a:stretch>
            <a:fillRect/>
          </a:stretch>
        </p:blipFill>
        <p:spPr bwMode="auto">
          <a:xfrm>
            <a:off x="642938" y="1517650"/>
            <a:ext cx="8001000" cy="4983163"/>
          </a:xfrm>
          <a:prstGeom prst="rect">
            <a:avLst/>
          </a:prstGeom>
          <a:noFill/>
          <a:ln w="9525">
            <a:noFill/>
            <a:miter lim="800000"/>
            <a:headEnd/>
            <a:tailEnd/>
          </a:ln>
        </p:spPr>
      </p:pic>
      <p:sp>
        <p:nvSpPr>
          <p:cNvPr id="23555" name="Прямоугольник 2"/>
          <p:cNvSpPr>
            <a:spLocks noChangeArrowheads="1"/>
          </p:cNvSpPr>
          <p:nvPr/>
        </p:nvSpPr>
        <p:spPr bwMode="auto">
          <a:xfrm>
            <a:off x="428625" y="214313"/>
            <a:ext cx="8429625" cy="1000125"/>
          </a:xfrm>
          <a:prstGeom prst="rect">
            <a:avLst/>
          </a:prstGeom>
          <a:solidFill>
            <a:schemeClr val="accent1"/>
          </a:solidFill>
          <a:ln w="12700" algn="ctr">
            <a:solidFill>
              <a:schemeClr val="tx1"/>
            </a:solidFill>
            <a:round/>
            <a:headEnd type="none" w="sm" len="sm"/>
            <a:tailEnd type="none" w="sm" len="sm"/>
          </a:ln>
        </p:spPr>
        <p:txBody>
          <a:bodyPr/>
          <a:lstStyle/>
          <a:p>
            <a:pPr algn="ctr"/>
            <a:r>
              <a:rPr lang="ru-RU"/>
              <a:t>Различные бариатрические операции по годам </a:t>
            </a:r>
          </a:p>
          <a:p>
            <a:pPr algn="ctr"/>
            <a:r>
              <a:rPr lang="ru-RU"/>
              <a:t>2003-2014 (Л.Ангрисани с соавт)</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dmin\Desktop\к семинару - 2016\DSC06726.JPG"/>
          <p:cNvPicPr>
            <a:picLocks noChangeAspect="1" noChangeArrowheads="1"/>
          </p:cNvPicPr>
          <p:nvPr/>
        </p:nvPicPr>
        <p:blipFill>
          <a:blip r:embed="rId2"/>
          <a:srcRect/>
          <a:stretch>
            <a:fillRect/>
          </a:stretch>
        </p:blipFill>
        <p:spPr bwMode="auto">
          <a:xfrm>
            <a:off x="-428625" y="214313"/>
            <a:ext cx="95726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rmAutofit fontScale="90000"/>
          </a:bodyPr>
          <a:lstStyle/>
          <a:p>
            <a:r>
              <a:rPr lang="ru-RU" dirty="0" err="1" smtClean="0"/>
              <a:t>Бариатрические</a:t>
            </a:r>
            <a:r>
              <a:rPr lang="ru-RU" dirty="0" smtClean="0"/>
              <a:t> вмешательства у подростков </a:t>
            </a:r>
            <a:br>
              <a:rPr lang="ru-RU" dirty="0" smtClean="0"/>
            </a:br>
            <a:r>
              <a:rPr lang="ru-RU" dirty="0" smtClean="0"/>
              <a:t>(собственный опыт к 2017 г.)</a:t>
            </a:r>
            <a:endParaRPr lang="ru-RU" dirty="0"/>
          </a:p>
        </p:txBody>
      </p:sp>
      <p:graphicFrame>
        <p:nvGraphicFramePr>
          <p:cNvPr id="4" name="Содержимое 3"/>
          <p:cNvGraphicFramePr>
            <a:graphicFrameLocks noGrp="1"/>
          </p:cNvGraphicFramePr>
          <p:nvPr>
            <p:ph idx="1"/>
          </p:nvPr>
        </p:nvGraphicFramePr>
        <p:xfrm>
          <a:off x="457200" y="2043111"/>
          <a:ext cx="8115327" cy="4457724"/>
        </p:xfrm>
        <a:graphic>
          <a:graphicData uri="http://schemas.openxmlformats.org/drawingml/2006/table">
            <a:tbl>
              <a:tblPr firstRow="1" bandRow="1">
                <a:tableStyleId>{5C22544A-7EE6-4342-B048-85BDC9FD1C3A}</a:tableStyleId>
              </a:tblPr>
              <a:tblGrid>
                <a:gridCol w="4757742"/>
                <a:gridCol w="1500198"/>
                <a:gridCol w="1857387"/>
              </a:tblGrid>
              <a:tr h="885831">
                <a:tc>
                  <a:txBody>
                    <a:bodyPr/>
                    <a:lstStyle/>
                    <a:p>
                      <a:r>
                        <a:rPr lang="ru-RU" sz="3200" dirty="0" smtClean="0"/>
                        <a:t>Вид операции</a:t>
                      </a:r>
                      <a:endParaRPr lang="ru-RU" sz="3200" dirty="0"/>
                    </a:p>
                  </a:txBody>
                  <a:tcPr/>
                </a:tc>
                <a:tc>
                  <a:txBody>
                    <a:bodyPr/>
                    <a:lstStyle/>
                    <a:p>
                      <a:r>
                        <a:rPr lang="ru-RU" dirty="0" smtClean="0"/>
                        <a:t>Возраст пациентов</a:t>
                      </a:r>
                      <a:endParaRPr lang="ru-RU" dirty="0"/>
                    </a:p>
                  </a:txBody>
                  <a:tcPr/>
                </a:tc>
                <a:tc>
                  <a:txBody>
                    <a:bodyPr/>
                    <a:lstStyle/>
                    <a:p>
                      <a:r>
                        <a:rPr lang="ru-RU" dirty="0" smtClean="0"/>
                        <a:t>Число выполненных вмешательств</a:t>
                      </a:r>
                      <a:endParaRPr lang="ru-RU" dirty="0"/>
                    </a:p>
                  </a:txBody>
                  <a:tcPr/>
                </a:tc>
              </a:tr>
              <a:tr h="885831">
                <a:tc>
                  <a:txBody>
                    <a:bodyPr/>
                    <a:lstStyle/>
                    <a:p>
                      <a:r>
                        <a:rPr lang="ru-RU" sz="2400" dirty="0" smtClean="0"/>
                        <a:t>Установка внутрижелудочного баллона</a:t>
                      </a:r>
                      <a:endParaRPr lang="ru-RU" sz="2400" dirty="0"/>
                    </a:p>
                  </a:txBody>
                  <a:tcPr/>
                </a:tc>
                <a:tc>
                  <a:txBody>
                    <a:bodyPr/>
                    <a:lstStyle/>
                    <a:p>
                      <a:r>
                        <a:rPr lang="ru-RU" dirty="0" smtClean="0"/>
                        <a:t>13-17</a:t>
                      </a:r>
                      <a:endParaRPr lang="ru-RU" dirty="0"/>
                    </a:p>
                  </a:txBody>
                  <a:tcPr/>
                </a:tc>
                <a:tc>
                  <a:txBody>
                    <a:bodyPr/>
                    <a:lstStyle/>
                    <a:p>
                      <a:r>
                        <a:rPr lang="ru-RU" dirty="0" smtClean="0"/>
                        <a:t>8</a:t>
                      </a:r>
                      <a:endParaRPr lang="ru-RU" dirty="0"/>
                    </a:p>
                  </a:txBody>
                  <a:tcPr/>
                </a:tc>
              </a:tr>
              <a:tr h="885831">
                <a:tc>
                  <a:txBody>
                    <a:bodyPr/>
                    <a:lstStyle/>
                    <a:p>
                      <a:r>
                        <a:rPr lang="ru-RU" sz="2400" dirty="0" smtClean="0"/>
                        <a:t>Вертикальная </a:t>
                      </a:r>
                      <a:r>
                        <a:rPr lang="ru-RU" sz="2400" dirty="0" err="1" smtClean="0"/>
                        <a:t>гастропластика</a:t>
                      </a:r>
                      <a:endParaRPr lang="ru-RU" sz="2400" dirty="0"/>
                    </a:p>
                  </a:txBody>
                  <a:tcPr/>
                </a:tc>
                <a:tc>
                  <a:txBody>
                    <a:bodyPr/>
                    <a:lstStyle/>
                    <a:p>
                      <a:r>
                        <a:rPr lang="ru-RU" dirty="0" smtClean="0"/>
                        <a:t>16-17</a:t>
                      </a:r>
                      <a:endParaRPr lang="ru-RU" dirty="0"/>
                    </a:p>
                  </a:txBody>
                  <a:tcPr/>
                </a:tc>
                <a:tc>
                  <a:txBody>
                    <a:bodyPr/>
                    <a:lstStyle/>
                    <a:p>
                      <a:r>
                        <a:rPr lang="ru-RU" dirty="0" smtClean="0"/>
                        <a:t>2</a:t>
                      </a:r>
                      <a:endParaRPr lang="ru-RU" dirty="0"/>
                    </a:p>
                  </a:txBody>
                  <a:tcPr/>
                </a:tc>
              </a:tr>
              <a:tr h="885831">
                <a:tc>
                  <a:txBody>
                    <a:bodyPr/>
                    <a:lstStyle/>
                    <a:p>
                      <a:r>
                        <a:rPr lang="ru-RU" sz="2400" dirty="0" smtClean="0"/>
                        <a:t>Продольная резекция желудка</a:t>
                      </a:r>
                      <a:endParaRPr lang="ru-RU" sz="2400" dirty="0"/>
                    </a:p>
                  </a:txBody>
                  <a:tcPr/>
                </a:tc>
                <a:tc>
                  <a:txBody>
                    <a:bodyPr/>
                    <a:lstStyle/>
                    <a:p>
                      <a:r>
                        <a:rPr lang="ru-RU" dirty="0" smtClean="0"/>
                        <a:t>15-17</a:t>
                      </a:r>
                      <a:endParaRPr lang="ru-RU" dirty="0"/>
                    </a:p>
                  </a:txBody>
                  <a:tcPr/>
                </a:tc>
                <a:tc>
                  <a:txBody>
                    <a:bodyPr/>
                    <a:lstStyle/>
                    <a:p>
                      <a:r>
                        <a:rPr lang="ru-RU" dirty="0" smtClean="0"/>
                        <a:t>6</a:t>
                      </a:r>
                      <a:endParaRPr lang="ru-RU" dirty="0"/>
                    </a:p>
                  </a:txBody>
                  <a:tcPr/>
                </a:tc>
              </a:tr>
              <a:tr h="885831">
                <a:tc>
                  <a:txBody>
                    <a:bodyPr/>
                    <a:lstStyle/>
                    <a:p>
                      <a:r>
                        <a:rPr lang="ru-RU" sz="2400" dirty="0" err="1" smtClean="0"/>
                        <a:t>Билиопанкреатическое</a:t>
                      </a:r>
                      <a:r>
                        <a:rPr lang="ru-RU" sz="2400" dirty="0" smtClean="0"/>
                        <a:t> шунтирование</a:t>
                      </a:r>
                      <a:endParaRPr lang="ru-RU" sz="2400" dirty="0"/>
                    </a:p>
                  </a:txBody>
                  <a:tcPr/>
                </a:tc>
                <a:tc>
                  <a:txBody>
                    <a:bodyPr/>
                    <a:lstStyle/>
                    <a:p>
                      <a:r>
                        <a:rPr lang="ru-RU" dirty="0" smtClean="0"/>
                        <a:t>16- 17</a:t>
                      </a:r>
                      <a:endParaRPr lang="ru-RU" dirty="0"/>
                    </a:p>
                  </a:txBody>
                  <a:tcPr/>
                </a:tc>
                <a:tc>
                  <a:txBody>
                    <a:bodyPr/>
                    <a:lstStyle/>
                    <a:p>
                      <a:r>
                        <a:rPr lang="ru-RU" dirty="0" smtClean="0"/>
                        <a:t>3</a:t>
                      </a:r>
                      <a:endParaRPr lang="ru-RU" dirty="0"/>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subTitle"/>
          </p:nvPr>
        </p:nvSpPr>
        <p:spPr>
          <a:xfrm>
            <a:off x="323850" y="1773238"/>
            <a:ext cx="5111750" cy="4895850"/>
          </a:xfrm>
        </p:spPr>
        <p:txBody>
          <a:bodyPr lIns="0" tIns="0" rIns="0" bIns="0" anchor="ctr"/>
          <a:lstStyle/>
          <a:p>
            <a:pPr algn="ctr">
              <a:spcBef>
                <a:spcPts val="800"/>
              </a:spcBef>
              <a:defRPr/>
            </a:pPr>
            <a:r>
              <a:rPr lang="ru-RU" sz="2800" b="1" i="0" dirty="0" smtClean="0">
                <a:solidFill>
                  <a:srgbClr val="99FF33"/>
                </a:solidFill>
              </a:rPr>
              <a:t>Не могут рассматриваться как альтернатива другим </a:t>
            </a:r>
            <a:r>
              <a:rPr lang="ru-RU" sz="2800" b="1" i="0" dirty="0" err="1" smtClean="0">
                <a:solidFill>
                  <a:srgbClr val="99FF33"/>
                </a:solidFill>
              </a:rPr>
              <a:t>бариатрическим</a:t>
            </a:r>
            <a:r>
              <a:rPr lang="ru-RU" sz="2800" b="1" i="0" dirty="0" smtClean="0">
                <a:solidFill>
                  <a:srgbClr val="99FF33"/>
                </a:solidFill>
              </a:rPr>
              <a:t> операциям</a:t>
            </a:r>
          </a:p>
          <a:p>
            <a:pPr algn="ctr">
              <a:spcBef>
                <a:spcPts val="800"/>
              </a:spcBef>
              <a:defRPr/>
            </a:pPr>
            <a:r>
              <a:rPr lang="ru-RU" sz="2800" b="1" i="0" dirty="0" smtClean="0">
                <a:solidFill>
                  <a:srgbClr val="FF66FF"/>
                </a:solidFill>
              </a:rPr>
              <a:t>Могут применяться с целью модификации пищевого поведения при ИМТ свыше 30 и даже меньше</a:t>
            </a:r>
          </a:p>
          <a:p>
            <a:pPr algn="ctr">
              <a:spcBef>
                <a:spcPts val="800"/>
              </a:spcBef>
              <a:defRPr/>
            </a:pPr>
            <a:r>
              <a:rPr lang="ru-RU" sz="2800" b="1" i="0" dirty="0" smtClean="0">
                <a:solidFill>
                  <a:srgbClr val="FFFFCC"/>
                </a:solidFill>
              </a:rPr>
              <a:t>Целесообразно применять с целью предоперационной подготовки</a:t>
            </a:r>
          </a:p>
          <a:p>
            <a:pPr algn="ctr">
              <a:spcBef>
                <a:spcPts val="800"/>
              </a:spcBef>
              <a:defRPr/>
            </a:pPr>
            <a:endParaRPr lang="ru-RU" sz="1800" b="1" i="0" dirty="0" smtClean="0">
              <a:solidFill>
                <a:srgbClr val="FFFFCC"/>
              </a:solidFill>
            </a:endParaRPr>
          </a:p>
          <a:p>
            <a:pPr algn="ctr">
              <a:spcBef>
                <a:spcPts val="800"/>
              </a:spcBef>
              <a:defRPr/>
            </a:pPr>
            <a:endParaRPr lang="ru-RU" sz="2800" i="0" dirty="0" smtClean="0">
              <a:solidFill>
                <a:srgbClr val="FFFFCC"/>
              </a:solidFill>
            </a:endParaRPr>
          </a:p>
        </p:txBody>
      </p:sp>
      <p:sp>
        <p:nvSpPr>
          <p:cNvPr id="1028" name="Rectangle 2"/>
          <p:cNvSpPr>
            <a:spLocks noChangeArrowheads="1"/>
          </p:cNvSpPr>
          <p:nvPr/>
        </p:nvSpPr>
        <p:spPr bwMode="auto">
          <a:xfrm>
            <a:off x="304800" y="2590800"/>
            <a:ext cx="4495800" cy="3200400"/>
          </a:xfrm>
          <a:prstGeom prst="rect">
            <a:avLst/>
          </a:prstGeom>
          <a:noFill/>
          <a:ln w="9525">
            <a:noFill/>
            <a:round/>
            <a:headEnd/>
            <a:tailEnd/>
          </a:ln>
        </p:spPr>
        <p:txBody>
          <a:bodyPr wrap="none" anchor="ctr"/>
          <a:lstStyle/>
          <a:p>
            <a:endParaRPr lang="ru-RU"/>
          </a:p>
        </p:txBody>
      </p:sp>
      <p:pic>
        <p:nvPicPr>
          <p:cNvPr id="1029" name="Picture 4"/>
          <p:cNvPicPr>
            <a:picLocks noChangeAspect="1" noChangeArrowheads="1"/>
          </p:cNvPicPr>
          <p:nvPr/>
        </p:nvPicPr>
        <p:blipFill>
          <a:blip r:embed="rId4" cstate="print"/>
          <a:srcRect/>
          <a:stretch>
            <a:fillRect/>
          </a:stretch>
        </p:blipFill>
        <p:spPr bwMode="auto">
          <a:xfrm>
            <a:off x="6156325" y="1773238"/>
            <a:ext cx="2303463" cy="2519362"/>
          </a:xfrm>
          <a:prstGeom prst="rect">
            <a:avLst/>
          </a:prstGeom>
          <a:noFill/>
          <a:ln w="9525">
            <a:noFill/>
            <a:round/>
            <a:headEnd/>
            <a:tailEnd/>
          </a:ln>
        </p:spPr>
      </p:pic>
      <p:sp>
        <p:nvSpPr>
          <p:cNvPr id="1030" name="Rectangle 7"/>
          <p:cNvSpPr>
            <a:spLocks noChangeArrowheads="1"/>
          </p:cNvSpPr>
          <p:nvPr/>
        </p:nvSpPr>
        <p:spPr bwMode="auto">
          <a:xfrm>
            <a:off x="0" y="476250"/>
            <a:ext cx="9144000" cy="762000"/>
          </a:xfrm>
          <a:prstGeom prst="rect">
            <a:avLst/>
          </a:prstGeom>
          <a:noFill/>
          <a:ln w="9525">
            <a:noFill/>
            <a:miter lim="800000"/>
            <a:headEnd/>
            <a:tailEnd/>
          </a:ln>
        </p:spPr>
        <p:txBody>
          <a:bodyPr>
            <a:spAutoFit/>
          </a:bodyPr>
          <a:lstStyle/>
          <a:p>
            <a:r>
              <a:rPr lang="ru-RU" sz="4400" b="1" i="1">
                <a:solidFill>
                  <a:srgbClr val="FFFF00"/>
                </a:solidFill>
              </a:rPr>
              <a:t>Внутрижелудочные баллоны</a:t>
            </a:r>
          </a:p>
        </p:txBody>
      </p:sp>
      <p:graphicFrame>
        <p:nvGraphicFramePr>
          <p:cNvPr id="1026" name="Object 8"/>
          <p:cNvGraphicFramePr>
            <a:graphicFrameLocks noChangeAspect="1"/>
          </p:cNvGraphicFramePr>
          <p:nvPr/>
        </p:nvGraphicFramePr>
        <p:xfrm>
          <a:off x="5940425" y="4508500"/>
          <a:ext cx="3203575" cy="2187575"/>
        </p:xfrm>
        <a:graphic>
          <a:graphicData uri="http://schemas.openxmlformats.org/presentationml/2006/ole">
            <p:oleObj spid="_x0000_s40965" name="Диаграмма" r:id="rId5" imgW="6096000" imgH="4067251" progId="MSGraph.Chart.8">
              <p:embed followColorScheme="full"/>
            </p:oleObj>
          </a:graphicData>
        </a:graphic>
      </p:graphicFrame>
    </p:spTree>
  </p:cSld>
  <p:clrMapOvr>
    <a:masterClrMapping/>
  </p:clrMapOvr>
  <p:transition advTm="1024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pPr fontAlgn="auto">
              <a:spcAft>
                <a:spcPts val="0"/>
              </a:spcAft>
              <a:defRPr/>
            </a:pPr>
            <a:r>
              <a:rPr lang="ru-RU" smtClean="0"/>
              <a:t>Бандажирование желудка</a:t>
            </a:r>
          </a:p>
        </p:txBody>
      </p:sp>
      <p:pic>
        <p:nvPicPr>
          <p:cNvPr id="18435" name="Picture" descr="A description..."/>
          <p:cNvPicPr>
            <a:picLocks noGrp="1"/>
          </p:cNvPicPr>
          <p:nvPr>
            <p:ph sz="half" idx="1"/>
          </p:nvPr>
        </p:nvPicPr>
        <p:blipFill>
          <a:blip r:embed="rId2" cstate="print"/>
          <a:srcRect/>
          <a:stretch>
            <a:fillRect/>
          </a:stretch>
        </p:blipFill>
        <p:spPr>
          <a:xfrm>
            <a:off x="323528" y="1556792"/>
            <a:ext cx="3600450" cy="3744144"/>
          </a:xfrm>
        </p:spPr>
      </p:pic>
      <p:sp>
        <p:nvSpPr>
          <p:cNvPr id="4" name="Содержимое 3"/>
          <p:cNvSpPr>
            <a:spLocks noGrp="1"/>
          </p:cNvSpPr>
          <p:nvPr>
            <p:ph sz="half" idx="2"/>
          </p:nvPr>
        </p:nvSpPr>
        <p:spPr>
          <a:xfrm>
            <a:off x="4067175" y="1600200"/>
            <a:ext cx="4619625" cy="4525963"/>
          </a:xfrm>
        </p:spPr>
        <p:txBody>
          <a:bodyPr rtlCol="0">
            <a:normAutofit fontScale="92500" lnSpcReduction="10000"/>
          </a:bodyPr>
          <a:lstStyle/>
          <a:p>
            <a:pPr marL="548640" indent="-411480" fontAlgn="auto">
              <a:spcAft>
                <a:spcPts val="0"/>
              </a:spcAft>
              <a:buClr>
                <a:schemeClr val="tx1">
                  <a:shade val="95000"/>
                </a:schemeClr>
              </a:buClr>
              <a:buFont typeface="Arial" pitchFamily="34" charset="0"/>
              <a:buChar char="•"/>
              <a:defRPr/>
            </a:pPr>
            <a:r>
              <a:rPr lang="ru-RU" sz="1600" b="1" dirty="0" smtClean="0">
                <a:solidFill>
                  <a:srgbClr val="FFFF00"/>
                </a:solidFill>
              </a:rPr>
              <a:t>наиболее целесообразно использовать у больных, страдающих ожирением с ИМТ от 35 до 45 кг/м</a:t>
            </a:r>
            <a:r>
              <a:rPr lang="ru-RU" sz="1600" b="1" baseline="30000" dirty="0" smtClean="0">
                <a:solidFill>
                  <a:srgbClr val="FFFF00"/>
                </a:solidFill>
              </a:rPr>
              <a:t>2</a:t>
            </a:r>
          </a:p>
          <a:p>
            <a:pPr marL="548640" indent="-411480" fontAlgn="auto">
              <a:spcAft>
                <a:spcPts val="0"/>
              </a:spcAft>
              <a:buClr>
                <a:schemeClr val="tx1">
                  <a:shade val="95000"/>
                </a:schemeClr>
              </a:buClr>
              <a:buFont typeface="Arial" pitchFamily="34" charset="0"/>
              <a:buChar char="•"/>
              <a:defRPr/>
            </a:pPr>
            <a:r>
              <a:rPr lang="ru-RU" sz="1600" b="1" dirty="0" smtClean="0">
                <a:solidFill>
                  <a:srgbClr val="FFFF00"/>
                </a:solidFill>
              </a:rPr>
              <a:t>органосохраняющая операция с сохранением непрерывности пищеварительного тракта</a:t>
            </a:r>
          </a:p>
          <a:p>
            <a:pPr marL="548640" indent="-411480" fontAlgn="auto">
              <a:spcAft>
                <a:spcPts val="0"/>
              </a:spcAft>
              <a:buClr>
                <a:schemeClr val="tx1">
                  <a:shade val="95000"/>
                </a:schemeClr>
              </a:buClr>
              <a:buFont typeface="Arial" pitchFamily="34" charset="0"/>
              <a:buChar char="•"/>
              <a:defRPr/>
            </a:pPr>
            <a:r>
              <a:rPr lang="ru-RU" sz="1600" b="1" dirty="0" smtClean="0">
                <a:solidFill>
                  <a:srgbClr val="FFFF00"/>
                </a:solidFill>
              </a:rPr>
              <a:t>  выполняется, как правило, </a:t>
            </a:r>
            <a:r>
              <a:rPr lang="ru-RU" sz="1600" b="1" dirty="0" err="1" smtClean="0">
                <a:solidFill>
                  <a:srgbClr val="FFFF00"/>
                </a:solidFill>
              </a:rPr>
              <a:t>лапароскопическим</a:t>
            </a:r>
            <a:r>
              <a:rPr lang="ru-RU" sz="1600" b="1" dirty="0" smtClean="0">
                <a:solidFill>
                  <a:srgbClr val="FFFF00"/>
                </a:solidFill>
              </a:rPr>
              <a:t> методом </a:t>
            </a:r>
          </a:p>
          <a:p>
            <a:pPr marL="548640" indent="-411480" fontAlgn="auto">
              <a:spcAft>
                <a:spcPts val="0"/>
              </a:spcAft>
              <a:buClr>
                <a:schemeClr val="tx1">
                  <a:shade val="95000"/>
                </a:schemeClr>
              </a:buClr>
              <a:buFont typeface="Arial" pitchFamily="34" charset="0"/>
              <a:buChar char="•"/>
              <a:defRPr/>
            </a:pPr>
            <a:r>
              <a:rPr lang="ru-RU" sz="1600" b="1" dirty="0" smtClean="0">
                <a:solidFill>
                  <a:srgbClr val="FFFF00"/>
                </a:solidFill>
              </a:rPr>
              <a:t>формирование раннего насыщения за счет стимуляции </a:t>
            </a:r>
            <a:r>
              <a:rPr lang="ru-RU" sz="1600" b="1" dirty="0" err="1" smtClean="0">
                <a:solidFill>
                  <a:srgbClr val="FFFF00"/>
                </a:solidFill>
              </a:rPr>
              <a:t>барорецепторов</a:t>
            </a:r>
            <a:r>
              <a:rPr lang="ru-RU" sz="1600" b="1" dirty="0" smtClean="0">
                <a:solidFill>
                  <a:srgbClr val="FFFF00"/>
                </a:solidFill>
              </a:rPr>
              <a:t> верхней части желудка во время еды</a:t>
            </a:r>
          </a:p>
          <a:p>
            <a:pPr marL="548640" indent="-411480" fontAlgn="auto">
              <a:spcAft>
                <a:spcPts val="0"/>
              </a:spcAft>
              <a:buClr>
                <a:schemeClr val="tx1">
                  <a:shade val="95000"/>
                </a:schemeClr>
              </a:buClr>
              <a:buFont typeface="Arial" pitchFamily="34" charset="0"/>
              <a:buChar char="•"/>
              <a:defRPr/>
            </a:pPr>
            <a:r>
              <a:rPr lang="ru-RU" sz="1600" b="1" dirty="0" smtClean="0">
                <a:solidFill>
                  <a:srgbClr val="FFFF00"/>
                </a:solidFill>
              </a:rPr>
              <a:t>возможность регулировать процесс снижения массы тела, а также степени комфортности питания; хорошая переносимость и обратимость операции, быстрое восстановление трудоспособности</a:t>
            </a:r>
          </a:p>
          <a:p>
            <a:pPr marL="548640" indent="-411480" fontAlgn="auto">
              <a:spcAft>
                <a:spcPts val="0"/>
              </a:spcAft>
              <a:buClr>
                <a:schemeClr val="tx1">
                  <a:shade val="95000"/>
                </a:schemeClr>
              </a:buClr>
              <a:buFont typeface="Arial" pitchFamily="34" charset="0"/>
              <a:buChar char="•"/>
              <a:defRPr/>
            </a:pPr>
            <a:r>
              <a:rPr lang="ru-RU" sz="1600" b="1" dirty="0" smtClean="0">
                <a:solidFill>
                  <a:srgbClr val="FFFF00"/>
                </a:solidFill>
              </a:rPr>
              <a:t>ожидаемая потеря избыточной массы тела в среднем составляет около 50-60% от ее исходного избытка</a:t>
            </a:r>
          </a:p>
          <a:p>
            <a:pPr marL="548640" indent="-411480" fontAlgn="auto">
              <a:spcAft>
                <a:spcPts val="0"/>
              </a:spcAft>
              <a:buClr>
                <a:schemeClr val="tx1">
                  <a:shade val="95000"/>
                </a:schemeClr>
              </a:buClr>
              <a:buFont typeface="Arial" pitchFamily="34" charset="0"/>
              <a:buChar char="•"/>
              <a:defRPr/>
            </a:pPr>
            <a:endParaRPr lang="ru-RU" sz="16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500" fill="hold"/>
                                        <p:tgtEl>
                                          <p:spTgt spid="18435"/>
                                        </p:tgtEl>
                                        <p:attrNameLst>
                                          <p:attrName>ppt_w</p:attrName>
                                        </p:attrNameLst>
                                      </p:cBhvr>
                                      <p:tavLst>
                                        <p:tav tm="0">
                                          <p:val>
                                            <p:fltVal val="0"/>
                                          </p:val>
                                        </p:tav>
                                        <p:tav tm="100000">
                                          <p:val>
                                            <p:strVal val="#ppt_w"/>
                                          </p:val>
                                        </p:tav>
                                      </p:tavLst>
                                    </p:anim>
                                    <p:anim calcmode="lin" valueType="num">
                                      <p:cBhvr>
                                        <p:cTn id="8" dur="500" fill="hold"/>
                                        <p:tgtEl>
                                          <p:spTgt spid="18435"/>
                                        </p:tgtEl>
                                        <p:attrNameLst>
                                          <p:attrName>ppt_h</p:attrName>
                                        </p:attrNameLst>
                                      </p:cBhvr>
                                      <p:tavLst>
                                        <p:tav tm="0">
                                          <p:val>
                                            <p:fltVal val="0"/>
                                          </p:val>
                                        </p:tav>
                                        <p:tav tm="100000">
                                          <p:val>
                                            <p:strVal val="#ppt_h"/>
                                          </p:val>
                                        </p:tav>
                                      </p:tavLst>
                                    </p:anim>
                                    <p:animEffect transition="in" filter="fade">
                                      <p:cBhvr>
                                        <p:cTn id="9"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57200" y="188913"/>
            <a:ext cx="8002588" cy="719137"/>
          </a:xfrm>
        </p:spPr>
        <p:txBody>
          <a:bodyPr/>
          <a:lstStyle/>
          <a:p>
            <a:pPr algn="ctr" eaLnBrk="1" hangingPunct="1"/>
            <a:r>
              <a:rPr lang="ru-RU" sz="3200" b="1" dirty="0" smtClean="0">
                <a:solidFill>
                  <a:srgbClr val="FFFF00"/>
                </a:solidFill>
              </a:rPr>
              <a:t>Актуальность проблемы ожирения</a:t>
            </a:r>
          </a:p>
        </p:txBody>
      </p:sp>
      <p:sp>
        <p:nvSpPr>
          <p:cNvPr id="3" name="Объект 2"/>
          <p:cNvSpPr>
            <a:spLocks noGrp="1"/>
          </p:cNvSpPr>
          <p:nvPr>
            <p:ph idx="1"/>
          </p:nvPr>
        </p:nvSpPr>
        <p:spPr>
          <a:xfrm>
            <a:off x="107950" y="908050"/>
            <a:ext cx="8567738" cy="6049963"/>
          </a:xfrm>
        </p:spPr>
        <p:txBody>
          <a:bodyPr>
            <a:normAutofit fontScale="62500" lnSpcReduction="20000"/>
          </a:bodyPr>
          <a:lstStyle/>
          <a:p>
            <a:pPr marL="420624" indent="-384048" eaLnBrk="1" fontAlgn="auto" hangingPunct="1">
              <a:lnSpc>
                <a:spcPct val="115000"/>
              </a:lnSpc>
              <a:spcAft>
                <a:spcPts val="1000"/>
              </a:spcAft>
              <a:buFont typeface="Wingdings 2"/>
              <a:buChar char=""/>
              <a:defRPr/>
            </a:pPr>
            <a:r>
              <a:rPr lang="ru-RU" sz="3200" dirty="0">
                <a:latin typeface="Times New Roman"/>
                <a:ea typeface="Calibri"/>
                <a:cs typeface="Times New Roman"/>
              </a:rPr>
              <a:t>По данным ВОЗ (2008 </a:t>
            </a:r>
            <a:r>
              <a:rPr lang="ru-RU" sz="3200" dirty="0" smtClean="0">
                <a:latin typeface="Times New Roman"/>
                <a:ea typeface="Calibri"/>
                <a:cs typeface="Times New Roman"/>
              </a:rPr>
              <a:t>год) </a:t>
            </a:r>
            <a:r>
              <a:rPr lang="ru-RU" sz="3200" dirty="0">
                <a:latin typeface="Times New Roman"/>
                <a:ea typeface="Calibri"/>
                <a:cs typeface="Times New Roman"/>
              </a:rPr>
              <a:t>около 1.5 миллиарда взрослого ( старше 20 лет) населения планеты имеет избыточный вес, ожирением страдает 500 миллионов человек ( около 200 миллионов мужчин и </a:t>
            </a:r>
            <a:r>
              <a:rPr lang="ru-RU" sz="3200" dirty="0" smtClean="0">
                <a:latin typeface="Times New Roman"/>
                <a:ea typeface="Calibri"/>
                <a:cs typeface="Times New Roman"/>
              </a:rPr>
              <a:t>300 </a:t>
            </a:r>
            <a:r>
              <a:rPr lang="ru-RU" sz="3200" dirty="0">
                <a:latin typeface="Times New Roman"/>
                <a:ea typeface="Calibri"/>
                <a:cs typeface="Times New Roman"/>
              </a:rPr>
              <a:t>миллионов женщин). </a:t>
            </a:r>
            <a:r>
              <a:rPr lang="ru-RU" sz="3200" dirty="0" smtClean="0">
                <a:latin typeface="Times New Roman"/>
                <a:ea typeface="Calibri"/>
                <a:cs typeface="Times New Roman"/>
              </a:rPr>
              <a:t>[</a:t>
            </a:r>
            <a:r>
              <a:rPr lang="ru-RU" sz="3200" dirty="0" err="1">
                <a:latin typeface="Times New Roman"/>
                <a:ea typeface="Calibri"/>
                <a:cs typeface="Times New Roman"/>
              </a:rPr>
              <a:t>Frühbeck</a:t>
            </a:r>
            <a:r>
              <a:rPr lang="ru-RU" sz="3200" dirty="0">
                <a:latin typeface="Times New Roman"/>
                <a:ea typeface="Calibri"/>
                <a:cs typeface="Times New Roman"/>
              </a:rPr>
              <a:t> G, </a:t>
            </a:r>
            <a:r>
              <a:rPr lang="ru-RU" sz="3200" dirty="0" err="1">
                <a:latin typeface="Times New Roman"/>
                <a:ea typeface="Calibri"/>
                <a:cs typeface="Times New Roman"/>
              </a:rPr>
              <a:t>Toplak</a:t>
            </a:r>
            <a:r>
              <a:rPr lang="ru-RU" sz="3200" dirty="0">
                <a:latin typeface="Times New Roman"/>
                <a:ea typeface="Calibri"/>
                <a:cs typeface="Times New Roman"/>
              </a:rPr>
              <a:t> H, </a:t>
            </a:r>
            <a:r>
              <a:rPr lang="ru-RU" sz="3200" dirty="0" err="1">
                <a:latin typeface="Times New Roman"/>
                <a:ea typeface="Calibri"/>
                <a:cs typeface="Times New Roman"/>
              </a:rPr>
              <a:t>Woodward</a:t>
            </a:r>
            <a:r>
              <a:rPr lang="ru-RU" sz="3200" dirty="0">
                <a:latin typeface="Times New Roman"/>
                <a:ea typeface="Calibri"/>
                <a:cs typeface="Times New Roman"/>
              </a:rPr>
              <a:t> E].</a:t>
            </a:r>
            <a:endParaRPr lang="ru-RU" sz="2400" dirty="0">
              <a:latin typeface="Calibri"/>
              <a:ea typeface="Calibri"/>
              <a:cs typeface="Times New Roman"/>
            </a:endParaRPr>
          </a:p>
          <a:p>
            <a:pPr marL="420624" indent="-384048" eaLnBrk="1" fontAlgn="auto" hangingPunct="1">
              <a:lnSpc>
                <a:spcPct val="115000"/>
              </a:lnSpc>
              <a:spcAft>
                <a:spcPts val="1000"/>
              </a:spcAft>
              <a:buFont typeface="Wingdings 2"/>
              <a:buChar char=""/>
              <a:defRPr/>
            </a:pPr>
            <a:r>
              <a:rPr lang="ru-RU" sz="3200" dirty="0">
                <a:latin typeface="Times New Roman"/>
                <a:ea typeface="Calibri"/>
                <a:cs typeface="Times New Roman"/>
              </a:rPr>
              <a:t>В 2008 -2009 </a:t>
            </a:r>
            <a:r>
              <a:rPr lang="ru-RU" sz="3200" dirty="0" err="1">
                <a:latin typeface="Times New Roman"/>
                <a:ea typeface="Calibri"/>
                <a:cs typeface="Times New Roman"/>
              </a:rPr>
              <a:t>гг</a:t>
            </a:r>
            <a:r>
              <a:rPr lang="ru-RU" sz="3200" dirty="0">
                <a:latin typeface="Times New Roman"/>
                <a:ea typeface="Calibri"/>
                <a:cs typeface="Times New Roman"/>
              </a:rPr>
              <a:t> в США распространенность ожирения достигает 35.5 % среди взрослых мужчин, 35.8 % среди взрослых женщин </a:t>
            </a:r>
            <a:r>
              <a:rPr lang="ru-RU" sz="3200" dirty="0" smtClean="0">
                <a:latin typeface="Times New Roman"/>
                <a:ea typeface="Calibri"/>
                <a:cs typeface="Times New Roman"/>
              </a:rPr>
              <a:t>[</a:t>
            </a:r>
            <a:r>
              <a:rPr lang="ru-RU" sz="3200" dirty="0" err="1">
                <a:latin typeface="Times New Roman"/>
                <a:ea typeface="Calibri"/>
                <a:cs typeface="Times New Roman"/>
              </a:rPr>
              <a:t>Flegal</a:t>
            </a:r>
            <a:r>
              <a:rPr lang="ru-RU" sz="3200" dirty="0">
                <a:latin typeface="Times New Roman"/>
                <a:ea typeface="Calibri"/>
                <a:cs typeface="Times New Roman"/>
              </a:rPr>
              <a:t> KM, </a:t>
            </a:r>
            <a:r>
              <a:rPr lang="ru-RU" sz="3200" dirty="0" err="1">
                <a:latin typeface="Times New Roman"/>
                <a:ea typeface="Calibri"/>
                <a:cs typeface="Times New Roman"/>
              </a:rPr>
              <a:t>Carroll</a:t>
            </a:r>
            <a:r>
              <a:rPr lang="ru-RU" sz="3200" dirty="0">
                <a:latin typeface="Times New Roman"/>
                <a:ea typeface="Calibri"/>
                <a:cs typeface="Times New Roman"/>
              </a:rPr>
              <a:t> MD, </a:t>
            </a:r>
            <a:r>
              <a:rPr lang="ru-RU" sz="3200" dirty="0" err="1">
                <a:latin typeface="Times New Roman"/>
                <a:ea typeface="Calibri"/>
                <a:cs typeface="Times New Roman"/>
              </a:rPr>
              <a:t>Kit</a:t>
            </a:r>
            <a:r>
              <a:rPr lang="ru-RU" sz="3200" dirty="0">
                <a:latin typeface="Times New Roman"/>
                <a:ea typeface="Calibri"/>
                <a:cs typeface="Times New Roman"/>
              </a:rPr>
              <a:t> BK, </a:t>
            </a:r>
            <a:r>
              <a:rPr lang="ru-RU" sz="3200" dirty="0" err="1">
                <a:latin typeface="Times New Roman"/>
                <a:ea typeface="Calibri"/>
                <a:cs typeface="Times New Roman"/>
              </a:rPr>
              <a:t>Ogden</a:t>
            </a:r>
            <a:r>
              <a:rPr lang="ru-RU" sz="3200" dirty="0">
                <a:latin typeface="Times New Roman"/>
                <a:ea typeface="Calibri"/>
                <a:cs typeface="Times New Roman"/>
              </a:rPr>
              <a:t> CL]  и </a:t>
            </a:r>
            <a:r>
              <a:rPr lang="ru-RU" sz="3800" b="1" dirty="0">
                <a:solidFill>
                  <a:srgbClr val="FFFF00"/>
                </a:solidFill>
                <a:latin typeface="Times New Roman"/>
                <a:ea typeface="Calibri"/>
                <a:cs typeface="Times New Roman"/>
              </a:rPr>
              <a:t>16.9 % среди детей и подростков </a:t>
            </a:r>
            <a:r>
              <a:rPr lang="ru-RU" sz="3200" dirty="0" smtClean="0">
                <a:latin typeface="Times New Roman"/>
                <a:ea typeface="Calibri"/>
                <a:cs typeface="Times New Roman"/>
              </a:rPr>
              <a:t>[</a:t>
            </a:r>
            <a:r>
              <a:rPr lang="en-US" sz="3200" dirty="0">
                <a:latin typeface="Times New Roman"/>
                <a:ea typeface="Calibri"/>
                <a:cs typeface="Times New Roman"/>
              </a:rPr>
              <a:t>Ogden CL</a:t>
            </a:r>
            <a:r>
              <a:rPr lang="ru-RU" sz="3200" dirty="0">
                <a:latin typeface="Times New Roman"/>
                <a:ea typeface="Calibri"/>
                <a:cs typeface="Times New Roman"/>
              </a:rPr>
              <a:t>, </a:t>
            </a:r>
            <a:r>
              <a:rPr lang="en-US" sz="3200" dirty="0">
                <a:latin typeface="Times New Roman"/>
                <a:ea typeface="Calibri"/>
                <a:cs typeface="Times New Roman"/>
              </a:rPr>
              <a:t>Carroll MD</a:t>
            </a:r>
            <a:r>
              <a:rPr lang="ru-RU" sz="3200" dirty="0">
                <a:latin typeface="Times New Roman"/>
                <a:ea typeface="Calibri"/>
                <a:cs typeface="Times New Roman"/>
              </a:rPr>
              <a:t>, </a:t>
            </a:r>
            <a:r>
              <a:rPr lang="en-US" sz="3200" dirty="0">
                <a:latin typeface="Times New Roman"/>
                <a:ea typeface="Calibri"/>
                <a:cs typeface="Times New Roman"/>
              </a:rPr>
              <a:t>Kit BK</a:t>
            </a:r>
            <a:r>
              <a:rPr lang="ru-RU" sz="3200" dirty="0">
                <a:latin typeface="Times New Roman"/>
                <a:ea typeface="Calibri"/>
                <a:cs typeface="Times New Roman"/>
              </a:rPr>
              <a:t>, </a:t>
            </a:r>
            <a:r>
              <a:rPr lang="en-US" sz="3200" dirty="0" err="1">
                <a:latin typeface="Times New Roman"/>
                <a:ea typeface="Calibri"/>
                <a:cs typeface="Times New Roman"/>
              </a:rPr>
              <a:t>Flegal</a:t>
            </a:r>
            <a:r>
              <a:rPr lang="en-US" sz="3200" dirty="0">
                <a:latin typeface="Times New Roman"/>
                <a:ea typeface="Calibri"/>
                <a:cs typeface="Times New Roman"/>
              </a:rPr>
              <a:t> KM</a:t>
            </a:r>
            <a:r>
              <a:rPr lang="ru-RU" sz="3200" dirty="0">
                <a:latin typeface="Times New Roman"/>
                <a:ea typeface="Calibri"/>
                <a:cs typeface="Times New Roman"/>
              </a:rPr>
              <a:t>] .</a:t>
            </a:r>
            <a:endParaRPr lang="ru-RU" sz="2400" dirty="0">
              <a:latin typeface="Calibri"/>
              <a:ea typeface="Calibri"/>
              <a:cs typeface="Times New Roman"/>
            </a:endParaRPr>
          </a:p>
          <a:p>
            <a:pPr marL="420624" indent="-384048" eaLnBrk="1" fontAlgn="auto" hangingPunct="1">
              <a:lnSpc>
                <a:spcPct val="115000"/>
              </a:lnSpc>
              <a:spcAft>
                <a:spcPts val="1000"/>
              </a:spcAft>
              <a:buFont typeface="Wingdings 2"/>
              <a:buChar char=""/>
              <a:defRPr/>
            </a:pPr>
            <a:r>
              <a:rPr lang="ru-RU" sz="3200" dirty="0">
                <a:latin typeface="Times New Roman"/>
                <a:ea typeface="Calibri"/>
                <a:cs typeface="Times New Roman"/>
              </a:rPr>
              <a:t>В Европейском регионе по сравнению с 1980 годом количество людей имеющих избыточный вес или ожирение возросло в 3 раза. В среднем 50 % жителей Европы имеют избыточный вес или </a:t>
            </a:r>
            <a:r>
              <a:rPr lang="ru-RU" sz="3200" dirty="0" smtClean="0">
                <a:latin typeface="Times New Roman"/>
                <a:ea typeface="Calibri"/>
                <a:cs typeface="Times New Roman"/>
              </a:rPr>
              <a:t>страдают ожирением [</a:t>
            </a:r>
            <a:r>
              <a:rPr lang="en-US" sz="3200" dirty="0" err="1">
                <a:latin typeface="Times New Roman"/>
                <a:ea typeface="Calibri"/>
                <a:cs typeface="Times New Roman"/>
              </a:rPr>
              <a:t>Fr</a:t>
            </a:r>
            <a:r>
              <a:rPr lang="ru-RU" sz="3200" dirty="0">
                <a:latin typeface="Times New Roman"/>
                <a:ea typeface="Calibri"/>
                <a:cs typeface="Times New Roman"/>
              </a:rPr>
              <a:t>ü</a:t>
            </a:r>
            <a:r>
              <a:rPr lang="en-US" sz="3200" dirty="0" err="1">
                <a:latin typeface="Times New Roman"/>
                <a:ea typeface="Calibri"/>
                <a:cs typeface="Times New Roman"/>
              </a:rPr>
              <a:t>hbeck</a:t>
            </a:r>
            <a:r>
              <a:rPr lang="en-US" sz="3200" dirty="0">
                <a:latin typeface="Times New Roman"/>
                <a:ea typeface="Calibri"/>
                <a:cs typeface="Times New Roman"/>
              </a:rPr>
              <a:t> G</a:t>
            </a:r>
            <a:r>
              <a:rPr lang="ru-RU" sz="3200" dirty="0">
                <a:latin typeface="Times New Roman"/>
                <a:ea typeface="Calibri"/>
                <a:cs typeface="Times New Roman"/>
              </a:rPr>
              <a:t>, </a:t>
            </a:r>
            <a:r>
              <a:rPr lang="en-US" sz="3200" dirty="0" err="1">
                <a:latin typeface="Times New Roman"/>
                <a:ea typeface="Calibri"/>
                <a:cs typeface="Times New Roman"/>
              </a:rPr>
              <a:t>Toplak</a:t>
            </a:r>
            <a:r>
              <a:rPr lang="en-US" sz="3200" dirty="0">
                <a:latin typeface="Times New Roman"/>
                <a:ea typeface="Calibri"/>
                <a:cs typeface="Times New Roman"/>
              </a:rPr>
              <a:t> H</a:t>
            </a:r>
            <a:r>
              <a:rPr lang="ru-RU" sz="3200" dirty="0">
                <a:latin typeface="Times New Roman"/>
                <a:ea typeface="Calibri"/>
                <a:cs typeface="Times New Roman"/>
              </a:rPr>
              <a:t>, </a:t>
            </a:r>
            <a:r>
              <a:rPr lang="en-US" sz="3200" dirty="0">
                <a:latin typeface="Times New Roman"/>
                <a:ea typeface="Calibri"/>
                <a:cs typeface="Times New Roman"/>
              </a:rPr>
              <a:t>Woodward E</a:t>
            </a:r>
            <a:r>
              <a:rPr lang="ru-RU" sz="3200" dirty="0">
                <a:latin typeface="Times New Roman"/>
                <a:ea typeface="Calibri"/>
                <a:cs typeface="Times New Roman"/>
              </a:rPr>
              <a:t>] .</a:t>
            </a:r>
            <a:endParaRPr lang="ru-RU" sz="2400" dirty="0">
              <a:latin typeface="Calibri"/>
              <a:ea typeface="Calibri"/>
              <a:cs typeface="Times New Roman"/>
            </a:endParaRPr>
          </a:p>
          <a:p>
            <a:pPr marL="420624" indent="-384048" eaLnBrk="1" fontAlgn="auto" hangingPunct="1">
              <a:lnSpc>
                <a:spcPct val="115000"/>
              </a:lnSpc>
              <a:spcAft>
                <a:spcPts val="1000"/>
              </a:spcAft>
              <a:buFont typeface="Wingdings 2"/>
              <a:buChar char=""/>
              <a:defRPr/>
            </a:pPr>
            <a:r>
              <a:rPr lang="ru-RU" sz="3200" dirty="0">
                <a:latin typeface="Times New Roman"/>
                <a:ea typeface="Calibri"/>
                <a:cs typeface="Times New Roman"/>
              </a:rPr>
              <a:t>Если эти тенденции продолжатся, то </a:t>
            </a:r>
            <a:r>
              <a:rPr lang="ru-RU" sz="3200" dirty="0" smtClean="0">
                <a:latin typeface="Times New Roman"/>
                <a:ea typeface="Calibri"/>
                <a:cs typeface="Times New Roman"/>
              </a:rPr>
              <a:t>к 2030 </a:t>
            </a:r>
            <a:r>
              <a:rPr lang="ru-RU" sz="3200" dirty="0">
                <a:latin typeface="Times New Roman"/>
                <a:ea typeface="Calibri"/>
                <a:cs typeface="Times New Roman"/>
              </a:rPr>
              <a:t>году </a:t>
            </a:r>
            <a:r>
              <a:rPr lang="ru-RU" sz="3200" dirty="0" smtClean="0">
                <a:latin typeface="Times New Roman"/>
                <a:ea typeface="Calibri"/>
                <a:cs typeface="Times New Roman"/>
              </a:rPr>
              <a:t>60</a:t>
            </a:r>
            <a:r>
              <a:rPr lang="ru-RU" sz="3200" dirty="0">
                <a:latin typeface="Times New Roman"/>
                <a:ea typeface="Calibri"/>
                <a:cs typeface="Times New Roman"/>
              </a:rPr>
              <a:t>% населения планеты будут иметь избыточный вес ( 2.2 миллиарда человек) или страдать ожирением (1.1 миллиард)</a:t>
            </a:r>
            <a:r>
              <a:rPr lang="ru-RU" sz="2400" dirty="0">
                <a:latin typeface="Calibri"/>
                <a:ea typeface="Calibri"/>
                <a:cs typeface="Times New Roman"/>
              </a:rPr>
              <a:t> </a:t>
            </a:r>
            <a:r>
              <a:rPr lang="ru-RU" sz="3200" dirty="0" smtClean="0">
                <a:latin typeface="Times New Roman"/>
                <a:ea typeface="Calibri"/>
                <a:cs typeface="Times New Roman"/>
              </a:rPr>
              <a:t>[</a:t>
            </a:r>
            <a:r>
              <a:rPr lang="en-US" sz="3200" dirty="0">
                <a:latin typeface="Times New Roman"/>
                <a:ea typeface="Calibri"/>
                <a:cs typeface="Times New Roman"/>
              </a:rPr>
              <a:t>Kelly T</a:t>
            </a:r>
            <a:r>
              <a:rPr lang="ru-RU" sz="3200" dirty="0">
                <a:latin typeface="Times New Roman"/>
                <a:ea typeface="Calibri"/>
                <a:cs typeface="Times New Roman"/>
              </a:rPr>
              <a:t>, </a:t>
            </a:r>
            <a:r>
              <a:rPr lang="en-US" sz="3200" dirty="0">
                <a:latin typeface="Times New Roman"/>
                <a:ea typeface="Calibri"/>
                <a:cs typeface="Times New Roman"/>
              </a:rPr>
              <a:t>Yang W</a:t>
            </a:r>
            <a:r>
              <a:rPr lang="ru-RU" sz="3200" dirty="0">
                <a:latin typeface="Times New Roman"/>
                <a:ea typeface="Calibri"/>
                <a:cs typeface="Times New Roman"/>
              </a:rPr>
              <a:t>, </a:t>
            </a:r>
            <a:r>
              <a:rPr lang="en-US" sz="3200" dirty="0">
                <a:latin typeface="Times New Roman"/>
                <a:ea typeface="Calibri"/>
                <a:cs typeface="Times New Roman"/>
              </a:rPr>
              <a:t>Chen CS</a:t>
            </a:r>
            <a:r>
              <a:rPr lang="ru-RU" sz="3200" dirty="0">
                <a:latin typeface="Times New Roman"/>
                <a:ea typeface="Calibri"/>
                <a:cs typeface="Times New Roman"/>
              </a:rPr>
              <a:t>, </a:t>
            </a:r>
            <a:r>
              <a:rPr lang="en-US" sz="3200" dirty="0">
                <a:latin typeface="Times New Roman"/>
                <a:ea typeface="Calibri"/>
                <a:cs typeface="Times New Roman"/>
              </a:rPr>
              <a:t>Reynolds K</a:t>
            </a:r>
            <a:r>
              <a:rPr lang="ru-RU" sz="3200" dirty="0">
                <a:latin typeface="Times New Roman"/>
                <a:ea typeface="Calibri"/>
                <a:cs typeface="Times New Roman"/>
              </a:rPr>
              <a:t>, </a:t>
            </a:r>
            <a:r>
              <a:rPr lang="en-US" sz="3200" dirty="0">
                <a:latin typeface="Times New Roman"/>
                <a:ea typeface="Calibri"/>
                <a:cs typeface="Times New Roman"/>
              </a:rPr>
              <a:t>He J</a:t>
            </a:r>
            <a:r>
              <a:rPr lang="ru-RU" sz="3200" dirty="0" smtClean="0">
                <a:latin typeface="Times New Roman"/>
                <a:ea typeface="Calibri"/>
                <a:cs typeface="Times New Roman"/>
              </a:rPr>
              <a:t>].</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normAutofit fontScale="90000"/>
          </a:bodyPr>
          <a:lstStyle/>
          <a:p>
            <a:pPr fontAlgn="auto">
              <a:spcAft>
                <a:spcPts val="0"/>
              </a:spcAft>
              <a:defRPr/>
            </a:pPr>
            <a:r>
              <a:rPr lang="ru-RU" dirty="0" err="1" smtClean="0"/>
              <a:t>Бандажирование</a:t>
            </a:r>
            <a:r>
              <a:rPr lang="ru-RU" dirty="0" smtClean="0"/>
              <a:t> желудка</a:t>
            </a:r>
            <a:r>
              <a:rPr lang="en-US" dirty="0" smtClean="0"/>
              <a:t> – </a:t>
            </a:r>
            <a:r>
              <a:rPr lang="ru-RU" dirty="0" smtClean="0"/>
              <a:t>проблемные моменты</a:t>
            </a:r>
          </a:p>
        </p:txBody>
      </p:sp>
      <p:pic>
        <p:nvPicPr>
          <p:cNvPr id="18435" name="Picture" descr="A description..."/>
          <p:cNvPicPr>
            <a:picLocks noGrp="1"/>
          </p:cNvPicPr>
          <p:nvPr>
            <p:ph sz="half" idx="1"/>
          </p:nvPr>
        </p:nvPicPr>
        <p:blipFill>
          <a:blip r:embed="rId2" cstate="print"/>
          <a:srcRect/>
          <a:stretch>
            <a:fillRect/>
          </a:stretch>
        </p:blipFill>
        <p:spPr>
          <a:xfrm>
            <a:off x="323528" y="1844824"/>
            <a:ext cx="3600450" cy="3744144"/>
          </a:xfrm>
        </p:spPr>
      </p:pic>
      <p:sp>
        <p:nvSpPr>
          <p:cNvPr id="4" name="Содержимое 3"/>
          <p:cNvSpPr>
            <a:spLocks noGrp="1"/>
          </p:cNvSpPr>
          <p:nvPr>
            <p:ph sz="half" idx="2"/>
          </p:nvPr>
        </p:nvSpPr>
        <p:spPr>
          <a:xfrm>
            <a:off x="4067175" y="1600200"/>
            <a:ext cx="4619625" cy="4525963"/>
          </a:xfrm>
        </p:spPr>
        <p:txBody>
          <a:bodyPr rtlCol="0">
            <a:normAutofit/>
          </a:bodyPr>
          <a:lstStyle/>
          <a:p>
            <a:pPr marL="548640" indent="-411480" fontAlgn="auto">
              <a:spcAft>
                <a:spcPts val="0"/>
              </a:spcAft>
              <a:buClr>
                <a:schemeClr val="tx1">
                  <a:shade val="95000"/>
                </a:schemeClr>
              </a:buClr>
              <a:buFont typeface="Arial" pitchFamily="34" charset="0"/>
              <a:buChar char="•"/>
              <a:defRPr/>
            </a:pPr>
            <a:r>
              <a:rPr lang="ru-RU" sz="1600" dirty="0" smtClean="0"/>
              <a:t>Операция требует периодических регулировок, что затрудняет ее применение у лиц, проживающих в отдаленных регионах</a:t>
            </a:r>
          </a:p>
          <a:p>
            <a:pPr marL="548640" indent="-411480" fontAlgn="auto">
              <a:spcAft>
                <a:spcPts val="0"/>
              </a:spcAft>
              <a:buClr>
                <a:schemeClr val="tx1">
                  <a:shade val="95000"/>
                </a:schemeClr>
              </a:buClr>
              <a:buFont typeface="Arial" pitchFamily="34" charset="0"/>
              <a:buChar char="•"/>
              <a:defRPr/>
            </a:pPr>
            <a:r>
              <a:rPr lang="ru-RU" sz="1600" dirty="0" smtClean="0"/>
              <a:t>Выполнение регулировок самими пациентами недопустимо !!! </a:t>
            </a:r>
          </a:p>
          <a:p>
            <a:pPr marL="548640" indent="-411480" fontAlgn="auto">
              <a:spcAft>
                <a:spcPts val="0"/>
              </a:spcAft>
              <a:buClr>
                <a:schemeClr val="tx1">
                  <a:shade val="95000"/>
                </a:schemeClr>
              </a:buClr>
              <a:buFont typeface="Arial" pitchFamily="34" charset="0"/>
              <a:buChar char="•"/>
              <a:defRPr/>
            </a:pPr>
            <a:r>
              <a:rPr lang="ru-RU" sz="1600" dirty="0" smtClean="0"/>
              <a:t>Высокая вероятность поздних осложнений</a:t>
            </a:r>
          </a:p>
          <a:p>
            <a:pPr marL="548640" indent="-411480" fontAlgn="auto">
              <a:spcAft>
                <a:spcPts val="0"/>
              </a:spcAft>
              <a:buClr>
                <a:schemeClr val="tx1">
                  <a:shade val="95000"/>
                </a:schemeClr>
              </a:buClr>
              <a:buFont typeface="Arial" pitchFamily="34" charset="0"/>
              <a:buChar char="•"/>
              <a:defRPr/>
            </a:pPr>
            <a:r>
              <a:rPr lang="ru-RU" sz="1600" dirty="0" smtClean="0"/>
              <a:t>- техногенные осложнения</a:t>
            </a:r>
            <a:r>
              <a:rPr lang="en-US" sz="1600" dirty="0" smtClean="0"/>
              <a:t>: </a:t>
            </a:r>
            <a:r>
              <a:rPr lang="ru-RU" sz="1600" dirty="0" smtClean="0"/>
              <a:t>протечки порта, манжеты, трубки</a:t>
            </a:r>
          </a:p>
          <a:p>
            <a:pPr marL="548640" indent="-411480" fontAlgn="auto">
              <a:spcAft>
                <a:spcPts val="0"/>
              </a:spcAft>
              <a:buClr>
                <a:schemeClr val="tx1">
                  <a:shade val="95000"/>
                </a:schemeClr>
              </a:buClr>
              <a:buFont typeface="Arial" pitchFamily="34" charset="0"/>
              <a:buChar char="•"/>
              <a:defRPr/>
            </a:pPr>
            <a:r>
              <a:rPr lang="ru-RU" sz="1600" dirty="0" smtClean="0"/>
              <a:t>- </a:t>
            </a:r>
            <a:r>
              <a:rPr lang="ru-RU" sz="1600" dirty="0" err="1" smtClean="0"/>
              <a:t>слиппадж</a:t>
            </a:r>
            <a:endParaRPr lang="ru-RU" sz="1600" dirty="0" smtClean="0"/>
          </a:p>
          <a:p>
            <a:pPr marL="548640" indent="-411480" fontAlgn="auto">
              <a:spcAft>
                <a:spcPts val="0"/>
              </a:spcAft>
              <a:buClr>
                <a:schemeClr val="tx1">
                  <a:shade val="95000"/>
                </a:schemeClr>
              </a:buClr>
              <a:buFont typeface="Arial" pitchFamily="34" charset="0"/>
              <a:buChar char="•"/>
              <a:defRPr/>
            </a:pPr>
            <a:r>
              <a:rPr lang="ru-RU" sz="1600" dirty="0" smtClean="0"/>
              <a:t>- эрозии в просвет желудка (3-8 %)</a:t>
            </a:r>
          </a:p>
          <a:p>
            <a:pPr marL="548640" indent="-411480" fontAlgn="auto">
              <a:spcAft>
                <a:spcPts val="0"/>
              </a:spcAft>
              <a:buClr>
                <a:schemeClr val="tx1">
                  <a:shade val="95000"/>
                </a:schemeClr>
              </a:buClr>
              <a:buFont typeface="Arial" pitchFamily="34" charset="0"/>
              <a:buChar char="•"/>
              <a:defRPr/>
            </a:pPr>
            <a:r>
              <a:rPr lang="ru-RU" sz="1600" dirty="0" smtClean="0"/>
              <a:t>- дилатация пищевода, </a:t>
            </a:r>
            <a:r>
              <a:rPr lang="ru-RU" sz="1600" dirty="0" err="1" smtClean="0"/>
              <a:t>рефлюкс-эзофагит</a:t>
            </a:r>
            <a:endParaRPr lang="ru-RU" sz="1600" dirty="0" smtClean="0"/>
          </a:p>
          <a:p>
            <a:pPr marL="548640" indent="-411480" fontAlgn="auto">
              <a:spcAft>
                <a:spcPts val="0"/>
              </a:spcAft>
              <a:buClr>
                <a:schemeClr val="tx1">
                  <a:shade val="95000"/>
                </a:schemeClr>
              </a:buClr>
              <a:buFont typeface="Arial" pitchFamily="34" charset="0"/>
              <a:buChar char="•"/>
              <a:defRPr/>
            </a:pPr>
            <a:r>
              <a:rPr lang="ru-RU" sz="1600" dirty="0" smtClean="0"/>
              <a:t>- </a:t>
            </a:r>
            <a:r>
              <a:rPr lang="ru-RU" sz="1600" dirty="0" err="1" smtClean="0"/>
              <a:t>астмоидные</a:t>
            </a:r>
            <a:r>
              <a:rPr lang="ru-RU" sz="1600" dirty="0" smtClean="0"/>
              <a:t> приступы, пневмония</a:t>
            </a:r>
          </a:p>
          <a:p>
            <a:pPr marL="548640" indent="-411480" fontAlgn="auto">
              <a:spcAft>
                <a:spcPts val="0"/>
              </a:spcAft>
              <a:buClr>
                <a:schemeClr val="tx1">
                  <a:shade val="95000"/>
                </a:schemeClr>
              </a:buClr>
              <a:buFont typeface="Arial" pitchFamily="34" charset="0"/>
              <a:buChar char="•"/>
              <a:defRPr/>
            </a:pPr>
            <a:r>
              <a:rPr lang="ru-RU" sz="1600" dirty="0" smtClean="0"/>
              <a:t>- смещение, нагноение порта</a:t>
            </a:r>
          </a:p>
          <a:p>
            <a:pPr marL="548640" indent="-411480" fontAlgn="auto">
              <a:spcAft>
                <a:spcPts val="0"/>
              </a:spcAft>
              <a:buClr>
                <a:schemeClr val="tx1">
                  <a:shade val="95000"/>
                </a:schemeClr>
              </a:buClr>
              <a:buFont typeface="Arial" pitchFamily="34" charset="0"/>
              <a:buChar char="•"/>
              <a:defRPr/>
            </a:pPr>
            <a:r>
              <a:rPr lang="ru-RU" sz="1600" dirty="0" smtClean="0"/>
              <a:t>- непереносимость ограничений в еде</a:t>
            </a:r>
          </a:p>
          <a:p>
            <a:pPr marL="548640" indent="-411480" fontAlgn="auto">
              <a:spcAft>
                <a:spcPts val="0"/>
              </a:spcAft>
              <a:buClr>
                <a:schemeClr val="tx1">
                  <a:shade val="95000"/>
                </a:schemeClr>
              </a:buClr>
              <a:buFont typeface="Arial" pitchFamily="34" charset="0"/>
              <a:buChar char="•"/>
              <a:defRPr/>
            </a:pPr>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500" fill="hold"/>
                                        <p:tgtEl>
                                          <p:spTgt spid="18435"/>
                                        </p:tgtEl>
                                        <p:attrNameLst>
                                          <p:attrName>ppt_w</p:attrName>
                                        </p:attrNameLst>
                                      </p:cBhvr>
                                      <p:tavLst>
                                        <p:tav tm="0">
                                          <p:val>
                                            <p:fltVal val="0"/>
                                          </p:val>
                                        </p:tav>
                                        <p:tav tm="100000">
                                          <p:val>
                                            <p:strVal val="#ppt_w"/>
                                          </p:val>
                                        </p:tav>
                                      </p:tavLst>
                                    </p:anim>
                                    <p:anim calcmode="lin" valueType="num">
                                      <p:cBhvr>
                                        <p:cTn id="8" dur="500" fill="hold"/>
                                        <p:tgtEl>
                                          <p:spTgt spid="18435"/>
                                        </p:tgtEl>
                                        <p:attrNameLst>
                                          <p:attrName>ppt_h</p:attrName>
                                        </p:attrNameLst>
                                      </p:cBhvr>
                                      <p:tavLst>
                                        <p:tav tm="0">
                                          <p:val>
                                            <p:fltVal val="0"/>
                                          </p:val>
                                        </p:tav>
                                        <p:tav tm="100000">
                                          <p:val>
                                            <p:strVal val="#ppt_h"/>
                                          </p:val>
                                        </p:tav>
                                      </p:tavLst>
                                    </p:anim>
                                    <p:animEffect transition="in" filter="fade">
                                      <p:cBhvr>
                                        <p:cTn id="9"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941388"/>
          </a:xfrm>
        </p:spPr>
        <p:txBody>
          <a:bodyPr rtlCol="0">
            <a:normAutofit fontScale="90000"/>
          </a:bodyPr>
          <a:lstStyle/>
          <a:p>
            <a:pPr fontAlgn="auto">
              <a:spcAft>
                <a:spcPts val="0"/>
              </a:spcAft>
              <a:defRPr/>
            </a:pPr>
            <a:r>
              <a:rPr lang="ru-RU" sz="4000" dirty="0" smtClean="0"/>
              <a:t>Рукавная </a:t>
            </a:r>
            <a:r>
              <a:rPr lang="ru-RU" sz="4000" dirty="0" err="1" smtClean="0"/>
              <a:t>гастропластика</a:t>
            </a:r>
            <a:r>
              <a:rPr lang="ru-RU" sz="4000" dirty="0" smtClean="0"/>
              <a:t> (продольная резекция желудка) (</a:t>
            </a:r>
            <a:r>
              <a:rPr lang="ru-RU" sz="4000" dirty="0" err="1" smtClean="0"/>
              <a:t>sleeve</a:t>
            </a:r>
            <a:r>
              <a:rPr lang="ru-RU" sz="4000" dirty="0" smtClean="0"/>
              <a:t> </a:t>
            </a:r>
            <a:r>
              <a:rPr lang="ru-RU" sz="4000" dirty="0" err="1" smtClean="0"/>
              <a:t>gastrectomy</a:t>
            </a:r>
            <a:r>
              <a:rPr lang="ru-RU" sz="4000" dirty="0" smtClean="0"/>
              <a:t>)</a:t>
            </a:r>
            <a:r>
              <a:rPr lang="ru-RU" dirty="0" smtClean="0"/>
              <a:t/>
            </a:r>
            <a:br>
              <a:rPr lang="ru-RU" dirty="0" smtClean="0"/>
            </a:br>
            <a:endParaRPr lang="ru-RU" dirty="0"/>
          </a:p>
        </p:txBody>
      </p:sp>
      <p:pic>
        <p:nvPicPr>
          <p:cNvPr id="25603" name="Picture" descr="A description..."/>
          <p:cNvPicPr>
            <a:picLocks noGrp="1"/>
          </p:cNvPicPr>
          <p:nvPr>
            <p:ph sz="quarter" idx="2"/>
          </p:nvPr>
        </p:nvPicPr>
        <p:blipFill>
          <a:blip r:embed="rId2" cstate="print"/>
          <a:srcRect/>
          <a:stretch>
            <a:fillRect/>
          </a:stretch>
        </p:blipFill>
        <p:spPr>
          <a:xfrm>
            <a:off x="468313" y="2276873"/>
            <a:ext cx="3663950" cy="3744516"/>
          </a:xfrm>
        </p:spPr>
      </p:pic>
      <p:sp>
        <p:nvSpPr>
          <p:cNvPr id="6" name="Содержимое 5"/>
          <p:cNvSpPr>
            <a:spLocks noGrp="1"/>
          </p:cNvSpPr>
          <p:nvPr>
            <p:ph sz="quarter" idx="4"/>
          </p:nvPr>
        </p:nvSpPr>
        <p:spPr>
          <a:xfrm>
            <a:off x="4645025" y="1916832"/>
            <a:ext cx="4041775" cy="4209331"/>
          </a:xfrm>
        </p:spPr>
        <p:txBody>
          <a:bodyPr rtlCol="0">
            <a:noAutofit/>
          </a:bodyPr>
          <a:lstStyle/>
          <a:p>
            <a:pPr marL="548640" indent="-411480" fontAlgn="auto">
              <a:spcAft>
                <a:spcPts val="0"/>
              </a:spcAft>
              <a:buClr>
                <a:schemeClr val="tx1">
                  <a:shade val="95000"/>
                </a:schemeClr>
              </a:buClr>
              <a:buFont typeface="Arial" pitchFamily="34" charset="0"/>
              <a:buChar char="•"/>
              <a:defRPr/>
            </a:pPr>
            <a:r>
              <a:rPr lang="ru-RU" sz="1650" dirty="0" smtClean="0">
                <a:solidFill>
                  <a:srgbClr val="FFFF00"/>
                </a:solidFill>
              </a:rPr>
              <a:t>операция выбора у больных с относительно умеренным избытком веса (ИМТ от 35 до 45 кг/м</a:t>
            </a:r>
            <a:r>
              <a:rPr lang="ru-RU" sz="1650" baseline="30000" dirty="0" smtClean="0">
                <a:solidFill>
                  <a:srgbClr val="FFFF00"/>
                </a:solidFill>
              </a:rPr>
              <a:t>2</a:t>
            </a:r>
            <a:r>
              <a:rPr lang="ru-RU" sz="1650" dirty="0" smtClean="0">
                <a:solidFill>
                  <a:srgbClr val="FFFF00"/>
                </a:solidFill>
              </a:rPr>
              <a:t>)</a:t>
            </a:r>
          </a:p>
          <a:p>
            <a:pPr marL="548640" indent="-411480" fontAlgn="auto">
              <a:spcAft>
                <a:spcPts val="0"/>
              </a:spcAft>
              <a:buClr>
                <a:schemeClr val="tx1">
                  <a:shade val="95000"/>
                </a:schemeClr>
              </a:buClr>
              <a:buFont typeface="Arial" pitchFamily="34" charset="0"/>
              <a:buChar char="•"/>
              <a:defRPr/>
            </a:pPr>
            <a:r>
              <a:rPr lang="ru-RU" sz="1650" dirty="0" smtClean="0">
                <a:solidFill>
                  <a:srgbClr val="FFFF00"/>
                </a:solidFill>
              </a:rPr>
              <a:t>удаляется большая часть желудка в зоне большой кривизны и его </a:t>
            </a:r>
            <a:r>
              <a:rPr lang="ru-RU" sz="1650" dirty="0" err="1" smtClean="0">
                <a:solidFill>
                  <a:srgbClr val="FFFF00"/>
                </a:solidFill>
              </a:rPr>
              <a:t>фундальная</a:t>
            </a:r>
            <a:r>
              <a:rPr lang="ru-RU" sz="1650" dirty="0" smtClean="0">
                <a:solidFill>
                  <a:srgbClr val="FFFF00"/>
                </a:solidFill>
              </a:rPr>
              <a:t> часть</a:t>
            </a:r>
          </a:p>
          <a:p>
            <a:pPr marL="548640" indent="-411480" fontAlgn="auto">
              <a:spcAft>
                <a:spcPts val="0"/>
              </a:spcAft>
              <a:buClr>
                <a:schemeClr val="tx1">
                  <a:shade val="95000"/>
                </a:schemeClr>
              </a:buClr>
              <a:buFont typeface="Arial" pitchFamily="34" charset="0"/>
              <a:buChar char="•"/>
              <a:defRPr/>
            </a:pPr>
            <a:r>
              <a:rPr lang="ru-RU" sz="1650" dirty="0" smtClean="0">
                <a:solidFill>
                  <a:srgbClr val="FFFF00"/>
                </a:solidFill>
              </a:rPr>
              <a:t>важные физиологические клапаны желудка (кардиальный сфинктер, привратник) сохраняются</a:t>
            </a:r>
          </a:p>
          <a:p>
            <a:pPr marL="548640" indent="-411480" fontAlgn="auto">
              <a:spcAft>
                <a:spcPts val="0"/>
              </a:spcAft>
              <a:buClr>
                <a:schemeClr val="tx1">
                  <a:shade val="95000"/>
                </a:schemeClr>
              </a:buClr>
              <a:buFont typeface="Arial" pitchFamily="34" charset="0"/>
              <a:buChar char="•"/>
              <a:defRPr/>
            </a:pPr>
            <a:r>
              <a:rPr lang="ru-RU" sz="1650" dirty="0" smtClean="0">
                <a:solidFill>
                  <a:srgbClr val="FFFF00"/>
                </a:solidFill>
              </a:rPr>
              <a:t>в отличие от </a:t>
            </a:r>
            <a:r>
              <a:rPr lang="ru-RU" sz="1650" dirty="0" err="1" smtClean="0">
                <a:solidFill>
                  <a:srgbClr val="FFFF00"/>
                </a:solidFill>
              </a:rPr>
              <a:t>бандажирования</a:t>
            </a:r>
            <a:r>
              <a:rPr lang="ru-RU" sz="1650" dirty="0" smtClean="0">
                <a:solidFill>
                  <a:srgbClr val="FFFF00"/>
                </a:solidFill>
              </a:rPr>
              <a:t> желудка, после ПРЖ в организме не остается инородного материала (силикона)</a:t>
            </a:r>
          </a:p>
          <a:p>
            <a:pPr marL="548640" indent="-411480" fontAlgn="auto">
              <a:spcAft>
                <a:spcPts val="0"/>
              </a:spcAft>
              <a:buClr>
                <a:schemeClr val="tx1">
                  <a:shade val="95000"/>
                </a:schemeClr>
              </a:buClr>
              <a:buFont typeface="Arial" pitchFamily="34" charset="0"/>
              <a:buChar char="•"/>
              <a:defRPr/>
            </a:pPr>
            <a:r>
              <a:rPr lang="ru-RU" sz="1650" dirty="0" smtClean="0">
                <a:solidFill>
                  <a:srgbClr val="FFFF00"/>
                </a:solidFill>
              </a:rPr>
              <a:t>средний процент потери избыточной массы тела после ПРЖ находится на уровне 60% от лишнего веса до операции</a:t>
            </a:r>
          </a:p>
          <a:p>
            <a:pPr marL="548640" indent="-411480" fontAlgn="auto">
              <a:spcAft>
                <a:spcPts val="0"/>
              </a:spcAft>
              <a:buClr>
                <a:schemeClr val="tx1">
                  <a:shade val="95000"/>
                </a:schemeClr>
              </a:buClr>
              <a:buFont typeface="Arial" pitchFamily="34" charset="0"/>
              <a:buChar char="•"/>
              <a:defRPr/>
            </a:pPr>
            <a:endParaRPr lang="ru-RU" sz="165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fontScale="90000"/>
          </a:bodyPr>
          <a:lstStyle/>
          <a:p>
            <a:pPr>
              <a:defRPr/>
            </a:pPr>
            <a:r>
              <a:rPr lang="en-US" dirty="0" smtClean="0"/>
              <a:t/>
            </a:r>
            <a:br>
              <a:rPr lang="en-US" dirty="0" smtClean="0"/>
            </a:br>
            <a:r>
              <a:rPr lang="ru-RU" sz="3600" dirty="0" smtClean="0"/>
              <a:t>Современные виды </a:t>
            </a:r>
            <a:r>
              <a:rPr lang="ru-RU" sz="3600" dirty="0" err="1" smtClean="0"/>
              <a:t>гастрошунтирования</a:t>
            </a:r>
            <a:endParaRPr lang="ru-RU" sz="3600" dirty="0"/>
          </a:p>
        </p:txBody>
      </p:sp>
      <p:graphicFrame>
        <p:nvGraphicFramePr>
          <p:cNvPr id="16387" name="Object 6"/>
          <p:cNvGraphicFramePr>
            <a:graphicFrameLocks noChangeAspect="1"/>
          </p:cNvGraphicFramePr>
          <p:nvPr/>
        </p:nvGraphicFramePr>
        <p:xfrm>
          <a:off x="6500813" y="1857375"/>
          <a:ext cx="2357437" cy="3168650"/>
        </p:xfrm>
        <a:graphic>
          <a:graphicData uri="http://schemas.openxmlformats.org/presentationml/2006/ole">
            <p:oleObj spid="_x0000_s147460" name="Image" r:id="rId3" imgW="1554483" imgH="3334236" progId="">
              <p:embed/>
            </p:oleObj>
          </a:graphicData>
        </a:graphic>
      </p:graphicFrame>
      <p:sp>
        <p:nvSpPr>
          <p:cNvPr id="8" name="Скругленный прямоугольник 7"/>
          <p:cNvSpPr/>
          <p:nvPr/>
        </p:nvSpPr>
        <p:spPr>
          <a:xfrm>
            <a:off x="468313" y="5373688"/>
            <a:ext cx="2590800" cy="1484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pPr>
            <a:r>
              <a:rPr lang="ru-RU" altLang="en-US">
                <a:solidFill>
                  <a:srgbClr val="FFFFFF"/>
                </a:solidFill>
                <a:ea typeface="Lucida Sans Unicode" panose="020B0602030504020204" pitchFamily="34" charset="0"/>
                <a:cs typeface="Lucida Sans Unicode" panose="020B0602030504020204" pitchFamily="34" charset="0"/>
              </a:rPr>
              <a:t>Классический</a:t>
            </a:r>
          </a:p>
          <a:p>
            <a:pPr algn="ctr">
              <a:buClr>
                <a:srgbClr val="000000"/>
              </a:buClr>
              <a:buSzPct val="100000"/>
              <a:buFont typeface="Times New Roman" panose="02020603050405020304" pitchFamily="18" charset="0"/>
              <a:buNone/>
            </a:pPr>
            <a:r>
              <a:rPr lang="en-US" altLang="en-US">
                <a:solidFill>
                  <a:srgbClr val="FFFFFF"/>
                </a:solidFill>
                <a:ea typeface="Lucida Sans Unicode" panose="020B0602030504020204" pitchFamily="34" charset="0"/>
                <a:cs typeface="Lucida Sans Unicode" panose="020B0602030504020204" pitchFamily="34" charset="0"/>
              </a:rPr>
              <a:t>RYGB</a:t>
            </a:r>
            <a:r>
              <a:rPr lang="ru-RU" altLang="en-US">
                <a:solidFill>
                  <a:srgbClr val="FFFFFF"/>
                </a:solidFill>
                <a:ea typeface="Lucida Sans Unicode" panose="020B0602030504020204" pitchFamily="34" charset="0"/>
                <a:cs typeface="Lucida Sans Unicode" panose="020B0602030504020204" pitchFamily="34" charset="0"/>
              </a:rPr>
              <a:t> </a:t>
            </a:r>
          </a:p>
        </p:txBody>
      </p:sp>
      <p:sp>
        <p:nvSpPr>
          <p:cNvPr id="9" name="Скругленный прямоугольник 8"/>
          <p:cNvSpPr/>
          <p:nvPr/>
        </p:nvSpPr>
        <p:spPr>
          <a:xfrm>
            <a:off x="3429000" y="5373688"/>
            <a:ext cx="2736850" cy="1484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pPr>
            <a:r>
              <a:rPr lang="en-US" altLang="en-US">
                <a:solidFill>
                  <a:srgbClr val="FFFFFF"/>
                </a:solidFill>
                <a:ea typeface="Lucida Sans Unicode" panose="020B0602030504020204" pitchFamily="34" charset="0"/>
                <a:cs typeface="Lucida Sans Unicode" panose="020B0602030504020204" pitchFamily="34" charset="0"/>
              </a:rPr>
              <a:t>Omega-loop, </a:t>
            </a:r>
            <a:r>
              <a:rPr lang="ru-RU" altLang="en-US">
                <a:solidFill>
                  <a:srgbClr val="FFFFFF"/>
                </a:solidFill>
                <a:ea typeface="Lucida Sans Unicode" panose="020B0602030504020204" pitchFamily="34" charset="0"/>
                <a:cs typeface="Lucida Sans Unicode" panose="020B0602030504020204" pitchFamily="34" charset="0"/>
              </a:rPr>
              <a:t>или</a:t>
            </a:r>
            <a:r>
              <a:rPr lang="en-US" altLang="en-US">
                <a:solidFill>
                  <a:srgbClr val="FFFFFF"/>
                </a:solidFill>
                <a:ea typeface="Lucida Sans Unicode" panose="020B0602030504020204" pitchFamily="34" charset="0"/>
                <a:cs typeface="Lucida Sans Unicode" panose="020B0602030504020204" pitchFamily="34" charset="0"/>
              </a:rPr>
              <a:t> mini- Gastric Bypass </a:t>
            </a:r>
            <a:endParaRPr lang="ru-RU" altLang="en-US">
              <a:solidFill>
                <a:srgbClr val="FFFFFF"/>
              </a:solidFill>
              <a:ea typeface="Lucida Sans Unicode" panose="020B0602030504020204" pitchFamily="34" charset="0"/>
              <a:cs typeface="Lucida Sans Unicode" panose="020B0602030504020204" pitchFamily="34" charset="0"/>
            </a:endParaRPr>
          </a:p>
        </p:txBody>
      </p:sp>
      <p:sp>
        <p:nvSpPr>
          <p:cNvPr id="10" name="Скругленный прямоугольник 9"/>
          <p:cNvSpPr/>
          <p:nvPr/>
        </p:nvSpPr>
        <p:spPr>
          <a:xfrm>
            <a:off x="6335713" y="5373688"/>
            <a:ext cx="2808287" cy="1484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pPr>
            <a:r>
              <a:rPr lang="en-US" altLang="en-US">
                <a:solidFill>
                  <a:srgbClr val="FFFFFF"/>
                </a:solidFill>
                <a:ea typeface="Lucida Sans Unicode" panose="020B0602030504020204" pitchFamily="34" charset="0"/>
                <a:cs typeface="Lucida Sans Unicode" panose="020B0602030504020204" pitchFamily="34" charset="0"/>
              </a:rPr>
              <a:t> </a:t>
            </a:r>
            <a:r>
              <a:rPr lang="ru-RU" altLang="en-US">
                <a:solidFill>
                  <a:srgbClr val="FFFFFF"/>
                </a:solidFill>
                <a:ea typeface="Lucida Sans Unicode" panose="020B0602030504020204" pitchFamily="34" charset="0"/>
                <a:cs typeface="Lucida Sans Unicode" panose="020B0602030504020204" pitchFamily="34" charset="0"/>
              </a:rPr>
              <a:t>Дистальный </a:t>
            </a:r>
            <a:r>
              <a:rPr lang="en-US" altLang="en-US">
                <a:solidFill>
                  <a:srgbClr val="FFFFFF"/>
                </a:solidFill>
                <a:ea typeface="Lucida Sans Unicode" panose="020B0602030504020204" pitchFamily="34" charset="0"/>
                <a:cs typeface="Lucida Sans Unicode" panose="020B0602030504020204" pitchFamily="34" charset="0"/>
              </a:rPr>
              <a:t>Gastric Bypass</a:t>
            </a:r>
            <a:endParaRPr lang="ru-RU" altLang="en-US">
              <a:solidFill>
                <a:srgbClr val="FFFFFF"/>
              </a:solidFill>
              <a:ea typeface="Lucida Sans Unicode" panose="020B0602030504020204" pitchFamily="34" charset="0"/>
              <a:cs typeface="Lucida Sans Unicode" panose="020B0602030504020204" pitchFamily="34" charset="0"/>
            </a:endParaRPr>
          </a:p>
        </p:txBody>
      </p:sp>
      <p:pic>
        <p:nvPicPr>
          <p:cNvPr id="16391" name="Picture 12"/>
          <p:cNvPicPr>
            <a:picLocks noGrp="1" noChangeAspect="1" noChangeArrowheads="1"/>
          </p:cNvPicPr>
          <p:nvPr>
            <p:ph sz="half" idx="1"/>
          </p:nvPr>
        </p:nvPicPr>
        <p:blipFill>
          <a:blip r:embed="rId4">
            <a:grayscl/>
            <a:extLst>
              <a:ext uri="{28A0092B-C50C-407E-A947-70E740481C1C}">
                <a14:useLocalDpi xmlns:a14="http://schemas.microsoft.com/office/drawing/2010/main" xmlns="" val="0"/>
              </a:ext>
            </a:extLst>
          </a:blip>
          <a:srcRect/>
          <a:stretch>
            <a:fillRect/>
          </a:stretch>
        </p:blipFill>
        <p:spPr>
          <a:xfrm>
            <a:off x="642938" y="1743075"/>
            <a:ext cx="2611437" cy="3186113"/>
          </a:xfrm>
          <a:noFill/>
        </p:spPr>
      </p:pic>
      <p:pic>
        <p:nvPicPr>
          <p:cNvPr id="16392" name="Picture 9" descr="C:\Users\admin\Pictures\MGB.jpg"/>
          <p:cNvPicPr>
            <a:picLocks noGrp="1" noChangeAspect="1" noChangeArrowheads="1"/>
          </p:cNvPicPr>
          <p:nvPr>
            <p:ph sz="half" idx="2"/>
          </p:nvPr>
        </p:nvPicPr>
        <p:blipFill>
          <a:blip r:embed="rId5">
            <a:extLst>
              <a:ext uri="{28A0092B-C50C-407E-A947-70E740481C1C}">
                <a14:useLocalDpi xmlns:a14="http://schemas.microsoft.com/office/drawing/2010/main" xmlns="" val="0"/>
              </a:ext>
            </a:extLst>
          </a:blip>
          <a:srcRect/>
          <a:stretch>
            <a:fillRect/>
          </a:stretch>
        </p:blipFill>
        <p:spPr>
          <a:xfrm>
            <a:off x="3500438" y="1785938"/>
            <a:ext cx="2620962" cy="3154362"/>
          </a:xfrm>
          <a:noFill/>
        </p:spPr>
      </p:pic>
    </p:spTree>
    <p:extLst>
      <p:ext uri="{BB962C8B-B14F-4D97-AF65-F5344CB8AC3E}">
        <p14:creationId xmlns:p14="http://schemas.microsoft.com/office/powerpoint/2010/main" xmlns="" val="1065538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Желудочное шунтирование</a:t>
            </a:r>
            <a:br>
              <a:rPr lang="ru-RU" dirty="0" smtClean="0"/>
            </a:br>
            <a:r>
              <a:rPr lang="ru-RU" dirty="0" smtClean="0"/>
              <a:t> (</a:t>
            </a:r>
            <a:r>
              <a:rPr lang="ru-RU" dirty="0" err="1" smtClean="0"/>
              <a:t>gastric</a:t>
            </a:r>
            <a:r>
              <a:rPr lang="ru-RU" dirty="0" smtClean="0"/>
              <a:t> </a:t>
            </a:r>
            <a:r>
              <a:rPr lang="ru-RU" dirty="0" err="1" smtClean="0"/>
              <a:t>bypass</a:t>
            </a:r>
            <a:r>
              <a:rPr lang="ru-RU" dirty="0" smtClean="0"/>
              <a:t>)</a:t>
            </a:r>
            <a:endParaRPr lang="ru-RU" dirty="0"/>
          </a:p>
        </p:txBody>
      </p:sp>
      <p:pic>
        <p:nvPicPr>
          <p:cNvPr id="24581" name="Picture" descr="A description..."/>
          <p:cNvPicPr>
            <a:picLocks noGrp="1"/>
          </p:cNvPicPr>
          <p:nvPr>
            <p:ph sz="quarter" idx="2"/>
          </p:nvPr>
        </p:nvPicPr>
        <p:blipFill>
          <a:blip r:embed="rId2" cstate="print"/>
          <a:srcRect/>
          <a:stretch>
            <a:fillRect/>
          </a:stretch>
        </p:blipFill>
        <p:spPr>
          <a:xfrm>
            <a:off x="395536" y="1700808"/>
            <a:ext cx="4105275" cy="4176464"/>
          </a:xfrm>
        </p:spPr>
      </p:pic>
      <p:sp>
        <p:nvSpPr>
          <p:cNvPr id="27652" name="Содержимое 5"/>
          <p:cNvSpPr>
            <a:spLocks noGrp="1"/>
          </p:cNvSpPr>
          <p:nvPr>
            <p:ph sz="quarter" idx="4"/>
          </p:nvPr>
        </p:nvSpPr>
        <p:spPr>
          <a:xfrm>
            <a:off x="4645025" y="1700807"/>
            <a:ext cx="4041775" cy="4425355"/>
          </a:xfrm>
        </p:spPr>
        <p:txBody>
          <a:bodyPr/>
          <a:lstStyle/>
          <a:p>
            <a:pPr>
              <a:buFont typeface="Arial" charset="0"/>
              <a:buChar char="•"/>
            </a:pPr>
            <a:r>
              <a:rPr lang="ru-RU" sz="1600" dirty="0" smtClean="0">
                <a:solidFill>
                  <a:srgbClr val="FFFF00"/>
                </a:solidFill>
              </a:rPr>
              <a:t>операция преимущественно </a:t>
            </a:r>
            <a:r>
              <a:rPr lang="ru-RU" sz="1600" dirty="0" err="1" smtClean="0">
                <a:solidFill>
                  <a:srgbClr val="FFFF00"/>
                </a:solidFill>
              </a:rPr>
              <a:t>рестриктивная</a:t>
            </a:r>
            <a:r>
              <a:rPr lang="ru-RU" sz="1600" dirty="0" smtClean="0">
                <a:solidFill>
                  <a:srgbClr val="FFFF00"/>
                </a:solidFill>
              </a:rPr>
              <a:t>, но может быть дополнена </a:t>
            </a:r>
            <a:r>
              <a:rPr lang="ru-RU" sz="1600" dirty="0" err="1" smtClean="0">
                <a:solidFill>
                  <a:srgbClr val="FFFF00"/>
                </a:solidFill>
              </a:rPr>
              <a:t>мальабсорбцией</a:t>
            </a:r>
            <a:r>
              <a:rPr lang="ru-RU" sz="1600" dirty="0" smtClean="0">
                <a:solidFill>
                  <a:srgbClr val="FFFF00"/>
                </a:solidFill>
              </a:rPr>
              <a:t> </a:t>
            </a:r>
          </a:p>
          <a:p>
            <a:pPr>
              <a:buFont typeface="Arial" charset="0"/>
              <a:buChar char="•"/>
            </a:pPr>
            <a:r>
              <a:rPr lang="ru-RU" sz="1600" dirty="0" smtClean="0">
                <a:solidFill>
                  <a:srgbClr val="FFFF00"/>
                </a:solidFill>
              </a:rPr>
              <a:t>значительное и устойчивое снижение массы тела (в среднем 65-75% от исходного избытка массы тела)</a:t>
            </a:r>
          </a:p>
          <a:p>
            <a:pPr>
              <a:buFont typeface="Arial" charset="0"/>
              <a:buChar char="•"/>
            </a:pPr>
            <a:r>
              <a:rPr lang="ru-RU" sz="1600" dirty="0" smtClean="0">
                <a:solidFill>
                  <a:srgbClr val="FFFF00"/>
                </a:solidFill>
              </a:rPr>
              <a:t>эффективное лечебное воздействие при сахарном диабете 2 типа</a:t>
            </a:r>
          </a:p>
          <a:p>
            <a:pPr>
              <a:buFont typeface="Arial" charset="0"/>
              <a:buChar char="•"/>
            </a:pPr>
            <a:r>
              <a:rPr lang="ru-RU" sz="1600" dirty="0" smtClean="0">
                <a:solidFill>
                  <a:srgbClr val="FFFF00"/>
                </a:solidFill>
              </a:rPr>
              <a:t>положительное воздействие на липидный спектр крови</a:t>
            </a:r>
          </a:p>
          <a:p>
            <a:pPr>
              <a:buFont typeface="Arial" charset="0"/>
              <a:buChar char="•"/>
            </a:pPr>
            <a:r>
              <a:rPr lang="ru-RU" sz="1600" dirty="0" smtClean="0">
                <a:solidFill>
                  <a:srgbClr val="FFFF00"/>
                </a:solidFill>
              </a:rPr>
              <a:t>преимущественный эффект, по сравнению с простыми операциями, на течение других сопутствующих заболеваний, связанных с ожирением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randombar(horizontal)">
                                      <p:cBhvr>
                                        <p:cTn id="7"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Осложнения </a:t>
            </a:r>
            <a:r>
              <a:rPr lang="ru-RU" dirty="0" err="1" smtClean="0"/>
              <a:t>гастрошунтирования</a:t>
            </a:r>
            <a:endParaRPr lang="ru-RU" dirty="0"/>
          </a:p>
        </p:txBody>
      </p:sp>
      <p:sp>
        <p:nvSpPr>
          <p:cNvPr id="28677" name="Содержимое 5"/>
          <p:cNvSpPr>
            <a:spLocks noGrp="1"/>
          </p:cNvSpPr>
          <p:nvPr>
            <p:ph sz="quarter" idx="4"/>
          </p:nvPr>
        </p:nvSpPr>
        <p:spPr>
          <a:xfrm>
            <a:off x="3851920" y="2060848"/>
            <a:ext cx="4617839" cy="3763963"/>
          </a:xfrm>
        </p:spPr>
        <p:txBody>
          <a:bodyPr/>
          <a:lstStyle/>
          <a:p>
            <a:r>
              <a:rPr lang="ru-RU" dirty="0" smtClean="0"/>
              <a:t>Несостоятельность швов</a:t>
            </a:r>
          </a:p>
          <a:p>
            <a:r>
              <a:rPr lang="ru-RU" dirty="0" smtClean="0"/>
              <a:t>Язва </a:t>
            </a:r>
            <a:r>
              <a:rPr lang="ru-RU" dirty="0" err="1" smtClean="0"/>
              <a:t>г-э</a:t>
            </a:r>
            <a:r>
              <a:rPr lang="ru-RU" dirty="0" smtClean="0"/>
              <a:t> анастомоза или тонкой кишки</a:t>
            </a:r>
          </a:p>
          <a:p>
            <a:r>
              <a:rPr lang="ru-RU" dirty="0" smtClean="0"/>
              <a:t>Стеноз, обструкция </a:t>
            </a:r>
            <a:r>
              <a:rPr lang="ru-RU" dirty="0" err="1" smtClean="0"/>
              <a:t>г-э</a:t>
            </a:r>
            <a:r>
              <a:rPr lang="ru-RU" dirty="0" smtClean="0"/>
              <a:t> анастомоза</a:t>
            </a:r>
          </a:p>
          <a:p>
            <a:r>
              <a:rPr lang="ru-RU" dirty="0" smtClean="0"/>
              <a:t>Острое расширение желудка</a:t>
            </a:r>
          </a:p>
          <a:p>
            <a:r>
              <a:rPr lang="ru-RU" dirty="0" smtClean="0"/>
              <a:t>Тонкокишечная непроходимость</a:t>
            </a:r>
          </a:p>
          <a:p>
            <a:r>
              <a:rPr lang="ru-RU" dirty="0" smtClean="0"/>
              <a:t>Метаболические</a:t>
            </a:r>
            <a:r>
              <a:rPr lang="en-US" dirty="0" smtClean="0"/>
              <a:t>: </a:t>
            </a:r>
            <a:r>
              <a:rPr lang="ru-RU" dirty="0" smtClean="0"/>
              <a:t>анемии, </a:t>
            </a:r>
            <a:r>
              <a:rPr lang="ru-RU" dirty="0" err="1" smtClean="0"/>
              <a:t>гипопротеинемии</a:t>
            </a:r>
            <a:r>
              <a:rPr lang="ru-RU" dirty="0" smtClean="0"/>
              <a:t>, </a:t>
            </a:r>
            <a:r>
              <a:rPr lang="ru-RU" dirty="0" err="1" smtClean="0"/>
              <a:t>остеопении</a:t>
            </a:r>
            <a:r>
              <a:rPr lang="ru-RU" dirty="0" smtClean="0"/>
              <a:t>, </a:t>
            </a:r>
            <a:r>
              <a:rPr lang="ru-RU" dirty="0" err="1" smtClean="0"/>
              <a:t>нейропатии</a:t>
            </a:r>
            <a:endParaRPr lang="ru-RU" dirty="0" smtClean="0"/>
          </a:p>
        </p:txBody>
      </p:sp>
      <p:pic>
        <p:nvPicPr>
          <p:cNvPr id="7" name="Picture" descr="A description..."/>
          <p:cNvPicPr>
            <a:picLocks noGrp="1"/>
          </p:cNvPicPr>
          <p:nvPr>
            <p:ph sz="quarter" idx="2"/>
          </p:nvPr>
        </p:nvPicPr>
        <p:blipFill>
          <a:blip r:embed="rId2" cstate="print"/>
          <a:srcRect/>
          <a:stretch>
            <a:fillRect/>
          </a:stretch>
        </p:blipFill>
        <p:spPr>
          <a:xfrm>
            <a:off x="539552" y="1988840"/>
            <a:ext cx="3024336" cy="403244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260350"/>
            <a:ext cx="8229600" cy="1143000"/>
          </a:xfrm>
        </p:spPr>
        <p:txBody>
          <a:bodyPr rtlCol="0">
            <a:normAutofit fontScale="90000"/>
          </a:bodyPr>
          <a:lstStyle/>
          <a:p>
            <a:pPr fontAlgn="auto">
              <a:spcAft>
                <a:spcPts val="0"/>
              </a:spcAft>
              <a:defRPr/>
            </a:pPr>
            <a:r>
              <a:rPr lang="ru-RU" dirty="0" err="1" smtClean="0"/>
              <a:t>Билиопанкреатическое</a:t>
            </a:r>
            <a:r>
              <a:rPr lang="ru-RU" dirty="0" smtClean="0"/>
              <a:t> шунтирование </a:t>
            </a:r>
            <a:r>
              <a:rPr lang="ru-RU" sz="3600" dirty="0" smtClean="0"/>
              <a:t>(</a:t>
            </a:r>
            <a:r>
              <a:rPr lang="ru-RU" sz="3600" dirty="0" err="1" smtClean="0"/>
              <a:t>biliopancreatic</a:t>
            </a:r>
            <a:r>
              <a:rPr lang="ru-RU" sz="3600" dirty="0" smtClean="0"/>
              <a:t> </a:t>
            </a:r>
            <a:r>
              <a:rPr lang="en-US" sz="3600" dirty="0" smtClean="0"/>
              <a:t>diversion</a:t>
            </a:r>
            <a:r>
              <a:rPr lang="ru-RU" sz="3600" dirty="0" smtClean="0"/>
              <a:t>) </a:t>
            </a:r>
            <a:endParaRPr lang="ru-RU" sz="3600" dirty="0"/>
          </a:p>
        </p:txBody>
      </p:sp>
      <p:pic>
        <p:nvPicPr>
          <p:cNvPr id="26627" name="Picture" descr="A description..."/>
          <p:cNvPicPr>
            <a:picLocks noGrp="1"/>
          </p:cNvPicPr>
          <p:nvPr>
            <p:ph sz="quarter" idx="2"/>
          </p:nvPr>
        </p:nvPicPr>
        <p:blipFill>
          <a:blip r:embed="rId3" cstate="print"/>
          <a:srcRect/>
          <a:stretch>
            <a:fillRect/>
          </a:stretch>
        </p:blipFill>
        <p:spPr>
          <a:xfrm>
            <a:off x="857225" y="3000372"/>
            <a:ext cx="1643074" cy="1643074"/>
          </a:xfrm>
        </p:spPr>
      </p:pic>
      <p:sp>
        <p:nvSpPr>
          <p:cNvPr id="6" name="Содержимое 5"/>
          <p:cNvSpPr>
            <a:spLocks noGrp="1"/>
          </p:cNvSpPr>
          <p:nvPr>
            <p:ph sz="quarter" idx="4"/>
          </p:nvPr>
        </p:nvSpPr>
        <p:spPr>
          <a:xfrm>
            <a:off x="3500431" y="1844675"/>
            <a:ext cx="5186370" cy="4824413"/>
          </a:xfrm>
        </p:spPr>
        <p:txBody>
          <a:bodyPr rtlCol="0">
            <a:normAutofit/>
          </a:bodyPr>
          <a:lstStyle/>
          <a:p>
            <a:pPr marL="548640" indent="-411480" fontAlgn="auto">
              <a:spcAft>
                <a:spcPts val="0"/>
              </a:spcAft>
              <a:buClr>
                <a:schemeClr val="tx1">
                  <a:shade val="95000"/>
                </a:schemeClr>
              </a:buClr>
              <a:buFont typeface="Arial" pitchFamily="34" charset="0"/>
              <a:buChar char="•"/>
              <a:defRPr/>
            </a:pPr>
            <a:r>
              <a:rPr lang="ru-RU" sz="1800" b="1" dirty="0" smtClean="0">
                <a:solidFill>
                  <a:srgbClr val="FFFF00"/>
                </a:solidFill>
              </a:rPr>
              <a:t>является наиболее сложной, но в то же время и наиболее эффективной операцией для лечения </a:t>
            </a:r>
            <a:r>
              <a:rPr lang="ru-RU" sz="1800" b="1" dirty="0" err="1" smtClean="0">
                <a:solidFill>
                  <a:srgbClr val="FFFF00"/>
                </a:solidFill>
              </a:rPr>
              <a:t>морбидного</a:t>
            </a:r>
            <a:r>
              <a:rPr lang="ru-RU" sz="1800" b="1" dirty="0" smtClean="0">
                <a:solidFill>
                  <a:srgbClr val="FFFF00"/>
                </a:solidFill>
              </a:rPr>
              <a:t> ожирения, </a:t>
            </a:r>
          </a:p>
          <a:p>
            <a:pPr marL="548640" indent="-411480" fontAlgn="auto">
              <a:spcAft>
                <a:spcPts val="0"/>
              </a:spcAft>
              <a:buClr>
                <a:schemeClr val="tx1">
                  <a:shade val="95000"/>
                </a:schemeClr>
              </a:buClr>
              <a:buFont typeface="Arial" pitchFamily="34" charset="0"/>
              <a:buChar char="•"/>
              <a:defRPr/>
            </a:pPr>
            <a:r>
              <a:rPr lang="ru-RU" sz="1800" b="1" dirty="0" smtClean="0">
                <a:solidFill>
                  <a:srgbClr val="FFFF00"/>
                </a:solidFill>
              </a:rPr>
              <a:t>комбинированная операция,  сочетает в себе </a:t>
            </a:r>
            <a:r>
              <a:rPr lang="ru-RU" sz="1800" b="1" dirty="0" err="1" smtClean="0">
                <a:solidFill>
                  <a:srgbClr val="FFFF00"/>
                </a:solidFill>
              </a:rPr>
              <a:t>рестриктивный</a:t>
            </a:r>
            <a:r>
              <a:rPr lang="ru-RU" sz="1800" b="1" dirty="0" smtClean="0">
                <a:solidFill>
                  <a:srgbClr val="FFFF00"/>
                </a:solidFill>
              </a:rPr>
              <a:t> и шунтирующий компоненты</a:t>
            </a:r>
          </a:p>
          <a:p>
            <a:pPr marL="548640" indent="-411480" fontAlgn="auto">
              <a:spcAft>
                <a:spcPts val="0"/>
              </a:spcAft>
              <a:buClr>
                <a:schemeClr val="tx1">
                  <a:shade val="95000"/>
                </a:schemeClr>
              </a:buClr>
              <a:buFont typeface="Arial" pitchFamily="34" charset="0"/>
              <a:buChar char="•"/>
              <a:defRPr/>
            </a:pPr>
            <a:r>
              <a:rPr lang="ru-RU" sz="1800" b="1" dirty="0" smtClean="0">
                <a:solidFill>
                  <a:srgbClr val="FFFF00"/>
                </a:solidFill>
              </a:rPr>
              <a:t>ведущим механизмом снижения веса является </a:t>
            </a:r>
            <a:r>
              <a:rPr lang="ru-RU" sz="1800" b="1" dirty="0" err="1" smtClean="0">
                <a:solidFill>
                  <a:srgbClr val="FFFF00"/>
                </a:solidFill>
              </a:rPr>
              <a:t>малабсорбция</a:t>
            </a:r>
            <a:r>
              <a:rPr lang="ru-RU" sz="1800" b="1" dirty="0" smtClean="0">
                <a:solidFill>
                  <a:srgbClr val="FFFF00"/>
                </a:solidFill>
              </a:rPr>
              <a:t> в первую очередь жиров и сложных углеводов</a:t>
            </a:r>
          </a:p>
          <a:p>
            <a:pPr marL="548640" indent="-411480" fontAlgn="auto">
              <a:spcAft>
                <a:spcPts val="0"/>
              </a:spcAft>
              <a:buClr>
                <a:schemeClr val="tx1">
                  <a:shade val="95000"/>
                </a:schemeClr>
              </a:buClr>
              <a:buFont typeface="Arial" pitchFamily="34" charset="0"/>
              <a:buChar char="•"/>
              <a:defRPr/>
            </a:pPr>
            <a:r>
              <a:rPr lang="ru-RU" sz="1800" b="1" dirty="0" smtClean="0">
                <a:solidFill>
                  <a:srgbClr val="FFFF00"/>
                </a:solidFill>
              </a:rPr>
              <a:t>предусматривает </a:t>
            </a:r>
            <a:r>
              <a:rPr lang="ru-RU" sz="1800" b="1" dirty="0" err="1" smtClean="0">
                <a:solidFill>
                  <a:srgbClr val="FFFF00"/>
                </a:solidFill>
              </a:rPr>
              <a:t>холецистэктомию</a:t>
            </a:r>
            <a:endParaRPr lang="ru-RU" sz="1800" b="1" dirty="0" smtClean="0">
              <a:solidFill>
                <a:srgbClr val="FFFF00"/>
              </a:solidFill>
            </a:endParaRPr>
          </a:p>
          <a:p>
            <a:pPr marL="548640" indent="-411480" fontAlgn="auto">
              <a:spcAft>
                <a:spcPts val="0"/>
              </a:spcAft>
              <a:buClr>
                <a:schemeClr val="tx1">
                  <a:shade val="95000"/>
                </a:schemeClr>
              </a:buClr>
              <a:buFont typeface="Arial" pitchFamily="34" charset="0"/>
              <a:buChar char="•"/>
              <a:defRPr/>
            </a:pPr>
            <a:r>
              <a:rPr lang="ru-RU" sz="1800" b="1" dirty="0" smtClean="0">
                <a:solidFill>
                  <a:srgbClr val="FFFF00"/>
                </a:solidFill>
              </a:rPr>
              <a:t>эффективное лечебное воздействие при сахарном диабете 2 типа</a:t>
            </a:r>
          </a:p>
          <a:p>
            <a:pPr marL="548640" indent="-411480" fontAlgn="auto">
              <a:spcAft>
                <a:spcPts val="0"/>
              </a:spcAft>
              <a:buClr>
                <a:schemeClr val="tx1">
                  <a:shade val="95000"/>
                </a:schemeClr>
              </a:buClr>
              <a:buFont typeface="Arial" pitchFamily="34" charset="0"/>
              <a:buChar char="•"/>
              <a:defRPr/>
            </a:pPr>
            <a:r>
              <a:rPr lang="ru-RU" sz="1800" b="1" dirty="0" smtClean="0">
                <a:solidFill>
                  <a:srgbClr val="FFFF00"/>
                </a:solidFill>
              </a:rPr>
              <a:t> нормализация липидного обмена</a:t>
            </a:r>
          </a:p>
          <a:p>
            <a:pPr marL="548640" indent="-411480" fontAlgn="auto">
              <a:spcAft>
                <a:spcPts val="0"/>
              </a:spcAft>
              <a:buClr>
                <a:schemeClr val="tx1">
                  <a:shade val="95000"/>
                </a:schemeClr>
              </a:buClr>
              <a:buFont typeface="Arial" pitchFamily="34" charset="0"/>
              <a:buChar char="•"/>
              <a:defRPr/>
            </a:pPr>
            <a:r>
              <a:rPr lang="ru-RU" sz="1800" b="1" dirty="0" smtClean="0">
                <a:solidFill>
                  <a:srgbClr val="FFFF00"/>
                </a:solidFill>
              </a:rPr>
              <a:t>ожидаемое снижение массы тела составляет 65-75% от исходного избытка массы тела</a:t>
            </a:r>
          </a:p>
        </p:txBody>
      </p:sp>
      <p:pic>
        <p:nvPicPr>
          <p:cNvPr id="7" name="Picture 7" descr="Umax9"/>
          <p:cNvPicPr>
            <a:picLocks noChangeAspect="1" noChangeArrowheads="1"/>
          </p:cNvPicPr>
          <p:nvPr/>
        </p:nvPicPr>
        <p:blipFill>
          <a:blip r:embed="rId4" cstate="print"/>
          <a:srcRect/>
          <a:stretch>
            <a:fillRect/>
          </a:stretch>
        </p:blipFill>
        <p:spPr bwMode="auto">
          <a:xfrm>
            <a:off x="899592" y="1268760"/>
            <a:ext cx="1600706" cy="1597354"/>
          </a:xfrm>
          <a:prstGeom prst="rect">
            <a:avLst/>
          </a:prstGeom>
          <a:noFill/>
          <a:ln w="9525">
            <a:noFill/>
            <a:miter lim="800000"/>
            <a:headEnd/>
            <a:tailEnd/>
          </a:ln>
        </p:spPr>
      </p:pic>
      <p:graphicFrame>
        <p:nvGraphicFramePr>
          <p:cNvPr id="130049" name="Object 21"/>
          <p:cNvGraphicFramePr>
            <a:graphicFrameLocks noChangeAspect="1"/>
          </p:cNvGraphicFramePr>
          <p:nvPr/>
        </p:nvGraphicFramePr>
        <p:xfrm>
          <a:off x="857224" y="4786322"/>
          <a:ext cx="1695447" cy="2071678"/>
        </p:xfrm>
        <a:graphic>
          <a:graphicData uri="http://schemas.openxmlformats.org/presentationml/2006/ole">
            <p:oleObj spid="_x0000_s130052" name="Image" r:id="rId5" imgW="6400800" imgH="100584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wheel(1)">
                                      <p:cBhvr>
                                        <p:cTn id="7" dur="2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74638"/>
            <a:ext cx="7427168" cy="1143000"/>
          </a:xfrm>
        </p:spPr>
        <p:txBody>
          <a:bodyPr rtlCol="0">
            <a:normAutofit fontScale="90000"/>
          </a:bodyPr>
          <a:lstStyle/>
          <a:p>
            <a:pPr fontAlgn="auto">
              <a:spcAft>
                <a:spcPts val="0"/>
              </a:spcAft>
              <a:defRPr/>
            </a:pPr>
            <a:r>
              <a:rPr lang="ru-RU" dirty="0" smtClean="0"/>
              <a:t>Осложнения </a:t>
            </a:r>
            <a:r>
              <a:rPr lang="ru-RU" dirty="0" err="1" smtClean="0"/>
              <a:t>билиопанкреатического</a:t>
            </a:r>
            <a:r>
              <a:rPr lang="ru-RU" dirty="0" smtClean="0"/>
              <a:t> шунтирования </a:t>
            </a:r>
          </a:p>
        </p:txBody>
      </p:sp>
      <p:sp>
        <p:nvSpPr>
          <p:cNvPr id="27652" name="Содержимое 5"/>
          <p:cNvSpPr>
            <a:spLocks noGrp="1"/>
          </p:cNvSpPr>
          <p:nvPr>
            <p:ph sz="quarter" idx="4"/>
          </p:nvPr>
        </p:nvSpPr>
        <p:spPr/>
        <p:txBody>
          <a:bodyPr>
            <a:normAutofit fontScale="85000" lnSpcReduction="10000"/>
          </a:bodyPr>
          <a:lstStyle/>
          <a:p>
            <a:pPr marL="548640" indent="-411480" fontAlgn="auto">
              <a:spcAft>
                <a:spcPts val="0"/>
              </a:spcAft>
              <a:buClr>
                <a:schemeClr val="tx1">
                  <a:shade val="95000"/>
                </a:schemeClr>
              </a:buClr>
              <a:buFont typeface="Wingdings 2"/>
              <a:buChar char=""/>
              <a:defRPr/>
            </a:pPr>
            <a:r>
              <a:rPr lang="ru-RU" dirty="0" smtClean="0"/>
              <a:t>Несостоятельность скрепочного шва</a:t>
            </a:r>
          </a:p>
          <a:p>
            <a:pPr marL="548640" indent="-411480" fontAlgn="auto">
              <a:spcAft>
                <a:spcPts val="0"/>
              </a:spcAft>
              <a:buClr>
                <a:schemeClr val="tx1">
                  <a:shade val="95000"/>
                </a:schemeClr>
              </a:buClr>
              <a:buFont typeface="Wingdings 2"/>
              <a:buChar char=""/>
              <a:defRPr/>
            </a:pPr>
            <a:r>
              <a:rPr lang="ru-RU" dirty="0" smtClean="0"/>
              <a:t>Тонкокишечная непроходимость, обструкция на уровне </a:t>
            </a:r>
            <a:r>
              <a:rPr lang="ru-RU" dirty="0" err="1" smtClean="0"/>
              <a:t>билиопанкреатической</a:t>
            </a:r>
            <a:r>
              <a:rPr lang="ru-RU" dirty="0" smtClean="0"/>
              <a:t> петли</a:t>
            </a:r>
          </a:p>
          <a:p>
            <a:pPr marL="548640" indent="-411480" fontAlgn="auto">
              <a:spcAft>
                <a:spcPts val="0"/>
              </a:spcAft>
              <a:buClr>
                <a:schemeClr val="tx1">
                  <a:shade val="95000"/>
                </a:schemeClr>
              </a:buClr>
              <a:buFont typeface="Wingdings 2"/>
              <a:buChar char=""/>
              <a:defRPr/>
            </a:pPr>
            <a:r>
              <a:rPr lang="ru-RU" dirty="0" err="1" smtClean="0"/>
              <a:t>Диарейный</a:t>
            </a:r>
            <a:r>
              <a:rPr lang="ru-RU" dirty="0" smtClean="0"/>
              <a:t> синдром</a:t>
            </a:r>
          </a:p>
          <a:p>
            <a:pPr marL="548640" indent="-411480" fontAlgn="auto">
              <a:spcAft>
                <a:spcPts val="0"/>
              </a:spcAft>
              <a:buClr>
                <a:schemeClr val="tx1">
                  <a:shade val="95000"/>
                </a:schemeClr>
              </a:buClr>
              <a:buFont typeface="Wingdings 2"/>
              <a:buChar char=""/>
              <a:defRPr/>
            </a:pPr>
            <a:r>
              <a:rPr lang="ru-RU" dirty="0" err="1" smtClean="0"/>
              <a:t>Проктологические</a:t>
            </a:r>
            <a:r>
              <a:rPr lang="ru-RU" dirty="0" smtClean="0"/>
              <a:t> осложнения</a:t>
            </a:r>
          </a:p>
          <a:p>
            <a:pPr marL="548640" indent="-411480" fontAlgn="auto">
              <a:spcAft>
                <a:spcPts val="0"/>
              </a:spcAft>
              <a:buClr>
                <a:schemeClr val="tx1">
                  <a:shade val="95000"/>
                </a:schemeClr>
              </a:buClr>
              <a:buFont typeface="Wingdings 2"/>
              <a:buChar char=""/>
              <a:defRPr/>
            </a:pPr>
            <a:r>
              <a:rPr lang="ru-RU" dirty="0" smtClean="0"/>
              <a:t>Метаболические</a:t>
            </a:r>
            <a:r>
              <a:rPr lang="en-US" dirty="0" smtClean="0"/>
              <a:t>: </a:t>
            </a:r>
            <a:r>
              <a:rPr lang="ru-RU" dirty="0" smtClean="0"/>
              <a:t>белковая недостаточность,  анемии, </a:t>
            </a:r>
            <a:r>
              <a:rPr lang="ru-RU" dirty="0" err="1" smtClean="0"/>
              <a:t>остеопении</a:t>
            </a:r>
            <a:r>
              <a:rPr lang="ru-RU" dirty="0" smtClean="0"/>
              <a:t>, </a:t>
            </a:r>
            <a:r>
              <a:rPr lang="ru-RU" dirty="0" err="1" smtClean="0"/>
              <a:t>нейропатии</a:t>
            </a:r>
            <a:endParaRPr lang="ru-RU" dirty="0" smtClean="0"/>
          </a:p>
          <a:p>
            <a:pPr marL="548640" indent="-411480" fontAlgn="auto">
              <a:spcAft>
                <a:spcPts val="0"/>
              </a:spcAft>
              <a:buClr>
                <a:schemeClr val="tx1">
                  <a:shade val="95000"/>
                </a:schemeClr>
              </a:buClr>
              <a:buFont typeface="Wingdings 2"/>
              <a:buChar char=""/>
              <a:defRPr/>
            </a:pPr>
            <a:endParaRPr lang="ru-RU" dirty="0" smtClean="0"/>
          </a:p>
          <a:p>
            <a:pPr marL="548640" indent="-411480" fontAlgn="auto">
              <a:spcAft>
                <a:spcPts val="0"/>
              </a:spcAft>
              <a:buClr>
                <a:schemeClr val="tx1">
                  <a:shade val="95000"/>
                </a:schemeClr>
              </a:buClr>
              <a:buFont typeface="Wingdings 2"/>
              <a:buChar char=""/>
              <a:defRPr/>
            </a:pPr>
            <a:endParaRPr lang="ru-RU" dirty="0" smtClean="0"/>
          </a:p>
        </p:txBody>
      </p:sp>
      <p:pic>
        <p:nvPicPr>
          <p:cNvPr id="5" name="Picture" descr="A description..."/>
          <p:cNvPicPr>
            <a:picLocks/>
          </p:cNvPicPr>
          <p:nvPr/>
        </p:nvPicPr>
        <p:blipFill>
          <a:blip r:embed="rId2" cstate="print"/>
          <a:srcRect/>
          <a:stretch>
            <a:fillRect/>
          </a:stretch>
        </p:blipFill>
        <p:spPr bwMode="auto">
          <a:xfrm>
            <a:off x="1214414" y="2428868"/>
            <a:ext cx="2500330" cy="3643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circle(in)">
                                      <p:cBhvr>
                                        <p:cTn id="7" dur="1000"/>
                                        <p:tgtEl>
                                          <p:spTgt spid="276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652">
                                            <p:txEl>
                                              <p:pRg st="1" end="1"/>
                                            </p:txEl>
                                          </p:spTgt>
                                        </p:tgtEl>
                                        <p:attrNameLst>
                                          <p:attrName>style.visibility</p:attrName>
                                        </p:attrNameLst>
                                      </p:cBhvr>
                                      <p:to>
                                        <p:strVal val="visible"/>
                                      </p:to>
                                    </p:set>
                                    <p:animEffect transition="in" filter="circle(in)">
                                      <p:cBhvr>
                                        <p:cTn id="12" dur="1000"/>
                                        <p:tgtEl>
                                          <p:spTgt spid="276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7652">
                                            <p:txEl>
                                              <p:pRg st="2" end="2"/>
                                            </p:txEl>
                                          </p:spTgt>
                                        </p:tgtEl>
                                        <p:attrNameLst>
                                          <p:attrName>style.visibility</p:attrName>
                                        </p:attrNameLst>
                                      </p:cBhvr>
                                      <p:to>
                                        <p:strVal val="visible"/>
                                      </p:to>
                                    </p:set>
                                    <p:animEffect transition="in" filter="circle(in)">
                                      <p:cBhvr>
                                        <p:cTn id="17" dur="1000"/>
                                        <p:tgtEl>
                                          <p:spTgt spid="276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7652">
                                            <p:txEl>
                                              <p:pRg st="3" end="3"/>
                                            </p:txEl>
                                          </p:spTgt>
                                        </p:tgtEl>
                                        <p:attrNameLst>
                                          <p:attrName>style.visibility</p:attrName>
                                        </p:attrNameLst>
                                      </p:cBhvr>
                                      <p:to>
                                        <p:strVal val="visible"/>
                                      </p:to>
                                    </p:set>
                                    <p:animEffect transition="in" filter="circle(in)">
                                      <p:cBhvr>
                                        <p:cTn id="22" dur="1000"/>
                                        <p:tgtEl>
                                          <p:spTgt spid="276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7652">
                                            <p:txEl>
                                              <p:pRg st="4" end="4"/>
                                            </p:txEl>
                                          </p:spTgt>
                                        </p:tgtEl>
                                        <p:attrNameLst>
                                          <p:attrName>style.visibility</p:attrName>
                                        </p:attrNameLst>
                                      </p:cBhvr>
                                      <p:to>
                                        <p:strVal val="visible"/>
                                      </p:to>
                                    </p:set>
                                    <p:animEffect transition="in" filter="circle(in)">
                                      <p:cBhvr>
                                        <p:cTn id="27" dur="1000"/>
                                        <p:tgtEl>
                                          <p:spTgt spid="276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684213" y="104775"/>
            <a:ext cx="77724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r>
              <a:rPr lang="ru-RU" altLang="en-US" sz="3200" dirty="0" smtClean="0">
                <a:solidFill>
                  <a:schemeClr val="tx1"/>
                </a:solidFill>
                <a:latin typeface="+mj-lt"/>
              </a:rPr>
              <a:t>Компенсация </a:t>
            </a:r>
            <a:r>
              <a:rPr lang="ru-RU" altLang="en-US" sz="3200" dirty="0">
                <a:solidFill>
                  <a:schemeClr val="tx1"/>
                </a:solidFill>
                <a:latin typeface="+mj-lt"/>
              </a:rPr>
              <a:t>СД 2 при различных видах </a:t>
            </a:r>
            <a:r>
              <a:rPr lang="ru-RU" altLang="en-US" sz="3200" dirty="0" err="1" smtClean="0">
                <a:solidFill>
                  <a:schemeClr val="tx1"/>
                </a:solidFill>
                <a:latin typeface="+mj-lt"/>
              </a:rPr>
              <a:t>бариатрических</a:t>
            </a:r>
            <a:r>
              <a:rPr lang="ru-RU" altLang="en-US" sz="3200" dirty="0" smtClean="0">
                <a:solidFill>
                  <a:schemeClr val="tx1"/>
                </a:solidFill>
                <a:latin typeface="+mj-lt"/>
              </a:rPr>
              <a:t> операций </a:t>
            </a:r>
            <a:endParaRPr lang="ru-RU" altLang="en-US" sz="3200" dirty="0">
              <a:solidFill>
                <a:schemeClr val="tx1"/>
              </a:solidFill>
              <a:latin typeface="+mj-lt"/>
            </a:endParaRPr>
          </a:p>
        </p:txBody>
      </p:sp>
      <p:sp>
        <p:nvSpPr>
          <p:cNvPr id="10243" name="Text Box 2"/>
          <p:cNvSpPr txBox="1">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ru-RU" altLang="en-US"/>
          </a:p>
        </p:txBody>
      </p:sp>
      <p:graphicFrame>
        <p:nvGraphicFramePr>
          <p:cNvPr id="2" name="Table 1"/>
          <p:cNvGraphicFramePr>
            <a:graphicFrameLocks noGrp="1"/>
          </p:cNvGraphicFramePr>
          <p:nvPr>
            <p:extLst/>
          </p:nvPr>
        </p:nvGraphicFramePr>
        <p:xfrm>
          <a:off x="408088" y="1700808"/>
          <a:ext cx="8713092" cy="4395192"/>
        </p:xfrm>
        <a:graphic>
          <a:graphicData uri="http://schemas.openxmlformats.org/drawingml/2006/table">
            <a:tbl>
              <a:tblPr/>
              <a:tblGrid>
                <a:gridCol w="1656308">
                  <a:extLst>
                    <a:ext uri="{9D8B030D-6E8A-4147-A177-3AD203B41FA5}">
                      <a16:colId xmlns:a16="http://schemas.microsoft.com/office/drawing/2014/main" xmlns="" val="20000"/>
                    </a:ext>
                  </a:extLst>
                </a:gridCol>
                <a:gridCol w="864096">
                  <a:extLst>
                    <a:ext uri="{9D8B030D-6E8A-4147-A177-3AD203B41FA5}">
                      <a16:colId xmlns:a16="http://schemas.microsoft.com/office/drawing/2014/main" xmlns="" val="20001"/>
                    </a:ext>
                  </a:extLst>
                </a:gridCol>
                <a:gridCol w="1793025">
                  <a:extLst>
                    <a:ext uri="{9D8B030D-6E8A-4147-A177-3AD203B41FA5}">
                      <a16:colId xmlns:a16="http://schemas.microsoft.com/office/drawing/2014/main" xmlns="" val="20002"/>
                    </a:ext>
                  </a:extLst>
                </a:gridCol>
                <a:gridCol w="1153812">
                  <a:extLst>
                    <a:ext uri="{9D8B030D-6E8A-4147-A177-3AD203B41FA5}">
                      <a16:colId xmlns:a16="http://schemas.microsoft.com/office/drawing/2014/main" xmlns="" val="20003"/>
                    </a:ext>
                  </a:extLst>
                </a:gridCol>
                <a:gridCol w="1540141">
                  <a:extLst>
                    <a:ext uri="{9D8B030D-6E8A-4147-A177-3AD203B41FA5}">
                      <a16:colId xmlns:a16="http://schemas.microsoft.com/office/drawing/2014/main" xmlns="" val="20004"/>
                    </a:ext>
                  </a:extLst>
                </a:gridCol>
                <a:gridCol w="1705710">
                  <a:extLst>
                    <a:ext uri="{9D8B030D-6E8A-4147-A177-3AD203B41FA5}">
                      <a16:colId xmlns:a16="http://schemas.microsoft.com/office/drawing/2014/main" xmlns="" val="20005"/>
                    </a:ext>
                  </a:extLst>
                </a:gridCol>
              </a:tblGrid>
              <a:tr h="1354601">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FFFFFF"/>
                        </a:solidFill>
                        <a:effectLst/>
                        <a:latin typeface="+mn-lt"/>
                        <a:ea typeface="Lucida Sans Unicode" panose="020B0602030504020204" pitchFamily="34" charset="0"/>
                        <a:cs typeface="Lucida Sans Unicode" panose="020B0602030504020204" pitchFamily="34" charset="0"/>
                      </a:endParaRPr>
                    </a:p>
                  </a:txBody>
                  <a:tcPr marL="9525" marR="9525" marT="9525" marB="0" anchor="b" horzOverflow="overflow">
                    <a:lnL w="12700" cap="flat" cmpd="sng" algn="ctr">
                      <a:solidFill>
                        <a:srgbClr val="C17529"/>
                      </a:solidFill>
                      <a:prstDash val="solid"/>
                      <a:round/>
                      <a:headEnd type="none" w="med" len="med"/>
                      <a:tailEnd type="none" w="med" len="med"/>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C17529"/>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en-US" sz="1600" b="1" i="0" u="none" strike="noStrike" cap="none" normalizeH="0" baseline="0" dirty="0" smtClean="0">
                          <a:ln>
                            <a:noFill/>
                          </a:ln>
                          <a:solidFill>
                            <a:srgbClr val="FFFFFF"/>
                          </a:solidFill>
                          <a:effectLst/>
                          <a:latin typeface="+mn-lt"/>
                          <a:ea typeface="Lucida Sans Unicode" panose="020B0602030504020204" pitchFamily="34" charset="0"/>
                          <a:cs typeface="Lucida Sans Unicode" panose="020B0602030504020204" pitchFamily="34" charset="0"/>
                        </a:rPr>
                        <a:t>Всего</a:t>
                      </a:r>
                    </a:p>
                  </a:txBody>
                  <a:tcPr marL="9525" marR="9525" marT="9525" marB="0" anchor="b" horzOverflow="overflow">
                    <a:lnL>
                      <a:noFill/>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C17529"/>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en-US" sz="1800" b="1" i="0" u="none" strike="noStrike" cap="none" normalizeH="0" baseline="0" dirty="0" smtClean="0">
                          <a:ln>
                            <a:noFill/>
                          </a:ln>
                          <a:solidFill>
                            <a:srgbClr val="FFFFFF"/>
                          </a:solidFill>
                          <a:effectLst/>
                          <a:latin typeface="+mn-lt"/>
                          <a:ea typeface="Lucida Sans Unicode" panose="020B0602030504020204" pitchFamily="34" charset="0"/>
                          <a:cs typeface="Lucida Sans Unicode" panose="020B0602030504020204" pitchFamily="34" charset="0"/>
                        </a:rPr>
                        <a:t>Регулируемое </a:t>
                      </a:r>
                      <a:r>
                        <a:rPr kumimoji="0" lang="ru-RU" altLang="en-US" sz="1800" b="1" i="0" u="none" strike="noStrike" cap="none" normalizeH="0" baseline="0" dirty="0" err="1" smtClean="0">
                          <a:ln>
                            <a:noFill/>
                          </a:ln>
                          <a:solidFill>
                            <a:srgbClr val="FFFFFF"/>
                          </a:solidFill>
                          <a:effectLst/>
                          <a:latin typeface="+mn-lt"/>
                          <a:ea typeface="Lucida Sans Unicode" panose="020B0602030504020204" pitchFamily="34" charset="0"/>
                          <a:cs typeface="Lucida Sans Unicode" panose="020B0602030504020204" pitchFamily="34" charset="0"/>
                        </a:rPr>
                        <a:t>бандажирование</a:t>
                      </a:r>
                      <a:r>
                        <a:rPr kumimoji="0" lang="ru-RU" altLang="en-US" sz="1800" b="1" i="0" u="none" strike="noStrike" cap="none" normalizeH="0" baseline="0" dirty="0" smtClean="0">
                          <a:ln>
                            <a:noFill/>
                          </a:ln>
                          <a:solidFill>
                            <a:srgbClr val="FFFFFF"/>
                          </a:solidFill>
                          <a:effectLst/>
                          <a:latin typeface="+mn-lt"/>
                          <a:ea typeface="Lucida Sans Unicode" panose="020B0602030504020204" pitchFamily="34" charset="0"/>
                          <a:cs typeface="Lucida Sans Unicode" panose="020B0602030504020204" pitchFamily="34" charset="0"/>
                        </a:rPr>
                        <a:t> желудка</a:t>
                      </a:r>
                    </a:p>
                  </a:txBody>
                  <a:tcPr marL="9525" marR="9525" marT="9525" marB="0" anchor="b" horzOverflow="overflow">
                    <a:lnL>
                      <a:noFill/>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C17529"/>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en-US" sz="1800" b="1" i="0" u="none" strike="noStrike" cap="none" normalizeH="0" baseline="0" dirty="0" err="1" smtClean="0">
                          <a:ln>
                            <a:noFill/>
                          </a:ln>
                          <a:solidFill>
                            <a:srgbClr val="FFFFFF"/>
                          </a:solidFill>
                          <a:effectLst/>
                          <a:latin typeface="+mn-lt"/>
                          <a:ea typeface="Lucida Sans Unicode" panose="020B0602030504020204" pitchFamily="34" charset="0"/>
                          <a:cs typeface="Lucida Sans Unicode" panose="020B0602030504020204" pitchFamily="34" charset="0"/>
                        </a:rPr>
                        <a:t>Гастро</a:t>
                      </a:r>
                      <a:endParaRPr kumimoji="0" lang="ru-RU" altLang="en-US" sz="1800" b="1" i="0" u="none" strike="noStrike" cap="none" normalizeH="0" baseline="0" dirty="0" smtClean="0">
                        <a:ln>
                          <a:noFill/>
                        </a:ln>
                        <a:solidFill>
                          <a:srgbClr val="FFFFFF"/>
                        </a:solidFill>
                        <a:effectLst/>
                        <a:latin typeface="+mn-lt"/>
                        <a:ea typeface="Lucida Sans Unicode" panose="020B0602030504020204" pitchFamily="34" charset="0"/>
                        <a:cs typeface="Lucida Sans Unicode" panose="020B0602030504020204"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ru-RU" altLang="en-US" sz="1800" b="1" i="0" u="none" strike="noStrike" cap="none" normalizeH="0" baseline="0" dirty="0" smtClean="0">
                          <a:ln>
                            <a:noFill/>
                          </a:ln>
                          <a:solidFill>
                            <a:srgbClr val="FFFFFF"/>
                          </a:solidFill>
                          <a:effectLst/>
                          <a:latin typeface="+mn-lt"/>
                          <a:ea typeface="Lucida Sans Unicode" panose="020B0602030504020204" pitchFamily="34" charset="0"/>
                          <a:cs typeface="Lucida Sans Unicode" panose="020B0602030504020204" pitchFamily="34" charset="0"/>
                        </a:rPr>
                        <a:t>пластика</a:t>
                      </a:r>
                    </a:p>
                  </a:txBody>
                  <a:tcPr marL="9525" marR="9525" marT="9525" marB="0" anchor="b" horzOverflow="overflow">
                    <a:lnL>
                      <a:noFill/>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C17529"/>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en-US" sz="1800" b="1" i="0" u="none" strike="noStrike" cap="none" normalizeH="0" baseline="0" dirty="0" smtClean="0">
                          <a:ln>
                            <a:noFill/>
                          </a:ln>
                          <a:solidFill>
                            <a:srgbClr val="FFFFFF"/>
                          </a:solidFill>
                          <a:effectLst/>
                          <a:latin typeface="+mn-lt"/>
                          <a:ea typeface="Lucida Sans Unicode" panose="020B0602030504020204" pitchFamily="34" charset="0"/>
                          <a:cs typeface="Lucida Sans Unicode" panose="020B0602030504020204" pitchFamily="34" charset="0"/>
                        </a:rPr>
                        <a:t> Желудочное </a:t>
                      </a:r>
                      <a:r>
                        <a:rPr kumimoji="0" lang="ru-RU" altLang="en-US" sz="1800" b="1" i="0" u="none" strike="noStrike" cap="none" normalizeH="0" baseline="0" dirty="0" err="1" smtClean="0">
                          <a:ln>
                            <a:noFill/>
                          </a:ln>
                          <a:solidFill>
                            <a:srgbClr val="FFFFFF"/>
                          </a:solidFill>
                          <a:effectLst/>
                          <a:latin typeface="+mn-lt"/>
                          <a:ea typeface="Lucida Sans Unicode" panose="020B0602030504020204" pitchFamily="34" charset="0"/>
                          <a:cs typeface="Lucida Sans Unicode" panose="020B0602030504020204" pitchFamily="34" charset="0"/>
                        </a:rPr>
                        <a:t>шунтиро</a:t>
                      </a:r>
                      <a:endParaRPr kumimoji="0" lang="ru-RU" altLang="en-US" sz="1800" b="1" i="0" u="none" strike="noStrike" cap="none" normalizeH="0" baseline="0" dirty="0" smtClean="0">
                        <a:ln>
                          <a:noFill/>
                        </a:ln>
                        <a:solidFill>
                          <a:srgbClr val="FFFFFF"/>
                        </a:solidFill>
                        <a:effectLst/>
                        <a:latin typeface="+mn-lt"/>
                        <a:ea typeface="Lucida Sans Unicode" panose="020B0602030504020204" pitchFamily="34" charset="0"/>
                        <a:cs typeface="Lucida Sans Unicode" panose="020B0602030504020204"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ru-RU" altLang="en-US" sz="1800" b="1" i="0" u="none" strike="noStrike" cap="none" normalizeH="0" baseline="0" dirty="0" err="1" smtClean="0">
                          <a:ln>
                            <a:noFill/>
                          </a:ln>
                          <a:solidFill>
                            <a:srgbClr val="FFFFFF"/>
                          </a:solidFill>
                          <a:effectLst/>
                          <a:latin typeface="+mn-lt"/>
                          <a:ea typeface="Lucida Sans Unicode" panose="020B0602030504020204" pitchFamily="34" charset="0"/>
                          <a:cs typeface="Lucida Sans Unicode" panose="020B0602030504020204" pitchFamily="34" charset="0"/>
                        </a:rPr>
                        <a:t>вание</a:t>
                      </a:r>
                      <a:endParaRPr kumimoji="0" lang="ru-RU" altLang="en-US" sz="1800" b="1" i="0" u="none" strike="noStrike" cap="none" normalizeH="0" baseline="0" dirty="0" smtClean="0">
                        <a:ln>
                          <a:noFill/>
                        </a:ln>
                        <a:solidFill>
                          <a:srgbClr val="FFFFFF"/>
                        </a:solidFill>
                        <a:effectLst/>
                        <a:latin typeface="+mn-lt"/>
                        <a:ea typeface="Lucida Sans Unicode" panose="020B0602030504020204" pitchFamily="34" charset="0"/>
                        <a:cs typeface="Lucida Sans Unicode" panose="020B0602030504020204" pitchFamily="34" charset="0"/>
                      </a:endParaRPr>
                    </a:p>
                  </a:txBody>
                  <a:tcPr marL="9525" marR="9525" marT="9525" marB="0" anchor="b" horzOverflow="overflow">
                    <a:lnL>
                      <a:noFill/>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C17529"/>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en-US" sz="1800" b="1" i="0" u="none" strike="noStrike" cap="none" normalizeH="0" baseline="0" dirty="0" err="1" smtClean="0">
                          <a:ln>
                            <a:noFill/>
                          </a:ln>
                          <a:solidFill>
                            <a:srgbClr val="FFFFFF"/>
                          </a:solidFill>
                          <a:effectLst/>
                          <a:latin typeface="+mn-lt"/>
                          <a:ea typeface="Lucida Sans Unicode" panose="020B0602030504020204" pitchFamily="34" charset="0"/>
                          <a:cs typeface="Lucida Sans Unicode" panose="020B0602030504020204" pitchFamily="34" charset="0"/>
                        </a:rPr>
                        <a:t>Билиопанкреатическое</a:t>
                      </a:r>
                      <a:r>
                        <a:rPr kumimoji="0" lang="ru-RU" altLang="en-US" sz="1800" b="1" i="0" u="none" strike="noStrike" cap="none" normalizeH="0" baseline="0" dirty="0" smtClean="0">
                          <a:ln>
                            <a:noFill/>
                          </a:ln>
                          <a:solidFill>
                            <a:srgbClr val="FFFFFF"/>
                          </a:solidFill>
                          <a:effectLst/>
                          <a:latin typeface="+mn-lt"/>
                          <a:ea typeface="Lucida Sans Unicode" panose="020B0602030504020204" pitchFamily="34" charset="0"/>
                          <a:cs typeface="Lucida Sans Unicode" panose="020B0602030504020204" pitchFamily="34" charset="0"/>
                        </a:rPr>
                        <a:t> </a:t>
                      </a:r>
                      <a:r>
                        <a:rPr kumimoji="0" lang="ru-RU" altLang="en-US" sz="1800" b="1" i="0" u="none" strike="noStrike" cap="none" normalizeH="0" baseline="0" dirty="0" err="1" smtClean="0">
                          <a:ln>
                            <a:noFill/>
                          </a:ln>
                          <a:solidFill>
                            <a:srgbClr val="FFFFFF"/>
                          </a:solidFill>
                          <a:effectLst/>
                          <a:latin typeface="+mn-lt"/>
                          <a:ea typeface="Lucida Sans Unicode" panose="020B0602030504020204" pitchFamily="34" charset="0"/>
                          <a:cs typeface="Lucida Sans Unicode" panose="020B0602030504020204" pitchFamily="34" charset="0"/>
                        </a:rPr>
                        <a:t>шунтиро</a:t>
                      </a:r>
                      <a:endParaRPr kumimoji="0" lang="ru-RU" altLang="en-US" sz="1800" b="1" i="0" u="none" strike="noStrike" cap="none" normalizeH="0" baseline="0" dirty="0" smtClean="0">
                        <a:ln>
                          <a:noFill/>
                        </a:ln>
                        <a:solidFill>
                          <a:srgbClr val="FFFFFF"/>
                        </a:solidFill>
                        <a:effectLst/>
                        <a:latin typeface="+mn-lt"/>
                        <a:ea typeface="Lucida Sans Unicode" panose="020B0602030504020204" pitchFamily="34" charset="0"/>
                        <a:cs typeface="Lucida Sans Unicode" panose="020B0602030504020204"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ru-RU" altLang="en-US" sz="1800" b="1" i="0" u="none" strike="noStrike" cap="none" normalizeH="0" baseline="0" dirty="0" err="1" smtClean="0">
                          <a:ln>
                            <a:noFill/>
                          </a:ln>
                          <a:solidFill>
                            <a:srgbClr val="FFFFFF"/>
                          </a:solidFill>
                          <a:effectLst/>
                          <a:latin typeface="+mn-lt"/>
                          <a:ea typeface="Lucida Sans Unicode" panose="020B0602030504020204" pitchFamily="34" charset="0"/>
                          <a:cs typeface="Lucida Sans Unicode" panose="020B0602030504020204" pitchFamily="34" charset="0"/>
                        </a:rPr>
                        <a:t>вание</a:t>
                      </a:r>
                      <a:endParaRPr kumimoji="0" lang="ru-RU" altLang="en-US" sz="1800" b="1" i="0" u="none" strike="noStrike" cap="none" normalizeH="0" baseline="0" dirty="0" smtClean="0">
                        <a:ln>
                          <a:noFill/>
                        </a:ln>
                        <a:solidFill>
                          <a:srgbClr val="FFFFFF"/>
                        </a:solidFill>
                        <a:effectLst/>
                        <a:latin typeface="+mn-lt"/>
                        <a:ea typeface="Lucida Sans Unicode" panose="020B0602030504020204" pitchFamily="34" charset="0"/>
                        <a:cs typeface="Lucida Sans Unicode" panose="020B0602030504020204" pitchFamily="34" charset="0"/>
                      </a:endParaRPr>
                    </a:p>
                  </a:txBody>
                  <a:tcPr marL="9525" marR="9525" marT="9525" marB="0" anchor="b" horzOverflow="overflow">
                    <a:lnL>
                      <a:noFill/>
                    </a:lnL>
                    <a:lnR w="12700" cap="flat" cmpd="sng" algn="ctr">
                      <a:solidFill>
                        <a:srgbClr val="C17529"/>
                      </a:solidFill>
                      <a:prstDash val="solid"/>
                      <a:round/>
                      <a:headEnd type="none" w="med" len="med"/>
                      <a:tailEnd type="none" w="med" len="med"/>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C17529"/>
                    </a:solidFill>
                  </a:tcPr>
                </a:tc>
                <a:extLst>
                  <a:ext uri="{0D108BD9-81ED-4DB2-BD59-A6C34878D82A}">
                    <a16:rowId xmlns:a16="http://schemas.microsoft.com/office/drawing/2014/main" xmlns="" val="10000"/>
                  </a:ext>
                </a:extLst>
              </a:tr>
              <a:tr h="1146233">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en-US" sz="1600" b="1" i="0" u="none" strike="noStrike" cap="none" normalizeH="0" baseline="0" dirty="0" smtClean="0">
                          <a:ln>
                            <a:noFill/>
                          </a:ln>
                          <a:solidFill>
                            <a:srgbClr val="000000"/>
                          </a:solidFill>
                          <a:effectLst/>
                          <a:latin typeface="+mn-lt"/>
                          <a:ea typeface="Lucida Sans Unicode" panose="020B0602030504020204" pitchFamily="34" charset="0"/>
                          <a:cs typeface="Lucida Sans Unicode" panose="020B0602030504020204" pitchFamily="34" charset="0"/>
                        </a:rPr>
                        <a:t>%потерянной избыточной массы тела</a:t>
                      </a:r>
                      <a:endParaRPr kumimoji="0" lang="ru-RU" altLang="en-US" sz="1600" b="1" i="1" u="none" strike="noStrike" cap="none" normalizeH="0" baseline="0" dirty="0" smtClean="0">
                        <a:ln>
                          <a:noFill/>
                        </a:ln>
                        <a:solidFill>
                          <a:srgbClr val="000000"/>
                        </a:solidFill>
                        <a:effectLst/>
                        <a:latin typeface="+mn-lt"/>
                        <a:ea typeface="Lucida Sans Unicode" panose="020B0602030504020204" pitchFamily="34" charset="0"/>
                        <a:cs typeface="Lucida Sans Unicode" panose="020B0602030504020204" pitchFamily="34" charset="0"/>
                      </a:endParaRPr>
                    </a:p>
                  </a:txBody>
                  <a:tcPr marL="9525" marR="9525" marT="9525" marB="0" anchor="b" horzOverflow="overflow">
                    <a:lnL w="12700" cap="flat" cmpd="sng" algn="ctr">
                      <a:solidFill>
                        <a:srgbClr val="C17529"/>
                      </a:solidFill>
                      <a:prstDash val="solid"/>
                      <a:round/>
                      <a:headEnd type="none" w="med" len="med"/>
                      <a:tailEnd type="none" w="med" len="med"/>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F4ECE8"/>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ea typeface="Lucida Sans Unicode" panose="020B0602030504020204" pitchFamily="34" charset="0"/>
                          <a:cs typeface="Lucida Sans Unicode" panose="020B0602030504020204" pitchFamily="34" charset="0"/>
                        </a:rPr>
                        <a:t>55,9</a:t>
                      </a:r>
                    </a:p>
                  </a:txBody>
                  <a:tcPr marL="9525" marR="9525" marT="9525" marB="0" anchor="b" horzOverflow="overflow">
                    <a:lnL>
                      <a:noFill/>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F4ECE8"/>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ea typeface="Lucida Sans Unicode" panose="020B0602030504020204" pitchFamily="34" charset="0"/>
                          <a:cs typeface="Lucida Sans Unicode" panose="020B0602030504020204" pitchFamily="34" charset="0"/>
                        </a:rPr>
                        <a:t>46,2</a:t>
                      </a:r>
                    </a:p>
                  </a:txBody>
                  <a:tcPr marL="9525" marR="9525" marT="9525" marB="0" anchor="b" horzOverflow="overflow">
                    <a:lnL>
                      <a:noFill/>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F4ECE8"/>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mn-lt"/>
                          <a:ea typeface="Lucida Sans Unicode" panose="020B0602030504020204" pitchFamily="34" charset="0"/>
                          <a:cs typeface="Lucida Sans Unicode" panose="020B0602030504020204" pitchFamily="34" charset="0"/>
                        </a:rPr>
                        <a:t>55,5</a:t>
                      </a:r>
                    </a:p>
                  </a:txBody>
                  <a:tcPr marL="9525" marR="9525" marT="9525" marB="0" anchor="b" horzOverflow="overflow">
                    <a:lnL>
                      <a:noFill/>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F4ECE8"/>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mn-lt"/>
                          <a:ea typeface="Lucida Sans Unicode" panose="020B0602030504020204" pitchFamily="34" charset="0"/>
                          <a:cs typeface="Lucida Sans Unicode" panose="020B0602030504020204" pitchFamily="34" charset="0"/>
                        </a:rPr>
                        <a:t>59,7</a:t>
                      </a:r>
                    </a:p>
                  </a:txBody>
                  <a:tcPr marL="9525" marR="9525" marT="9525" marB="0" anchor="b" horzOverflow="overflow">
                    <a:lnL>
                      <a:noFill/>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F4ECE8"/>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ea typeface="Lucida Sans Unicode" panose="020B0602030504020204" pitchFamily="34" charset="0"/>
                          <a:cs typeface="Lucida Sans Unicode" panose="020B0602030504020204" pitchFamily="34" charset="0"/>
                        </a:rPr>
                        <a:t>63,6</a:t>
                      </a:r>
                    </a:p>
                  </a:txBody>
                  <a:tcPr marL="9525" marR="9525" marT="9525" marB="0" anchor="b" horzOverflow="overflow">
                    <a:lnL>
                      <a:noFill/>
                    </a:lnL>
                    <a:lnR w="12700" cap="flat" cmpd="sng" algn="ctr">
                      <a:solidFill>
                        <a:srgbClr val="C17529"/>
                      </a:solidFill>
                      <a:prstDash val="solid"/>
                      <a:round/>
                      <a:headEnd type="none" w="med" len="med"/>
                      <a:tailEnd type="none" w="med" len="med"/>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F4ECE8"/>
                    </a:solidFill>
                  </a:tcPr>
                </a:tc>
                <a:extLst>
                  <a:ext uri="{0D108BD9-81ED-4DB2-BD59-A6C34878D82A}">
                    <a16:rowId xmlns:a16="http://schemas.microsoft.com/office/drawing/2014/main" xmlns="" val="10001"/>
                  </a:ext>
                </a:extLst>
              </a:tr>
              <a:tr h="917370">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en-US" sz="1600" b="1" i="0" u="none" strike="noStrike" cap="none" normalizeH="0" baseline="0" dirty="0" smtClean="0">
                          <a:ln>
                            <a:noFill/>
                          </a:ln>
                          <a:solidFill>
                            <a:srgbClr val="000000"/>
                          </a:solidFill>
                          <a:effectLst/>
                          <a:latin typeface="+mn-lt"/>
                          <a:ea typeface="Lucida Sans Unicode" panose="020B0602030504020204" pitchFamily="34" charset="0"/>
                          <a:cs typeface="Lucida Sans Unicode" panose="020B0602030504020204" pitchFamily="34" charset="0"/>
                        </a:rPr>
                        <a:t>% компенсации СД2 </a:t>
                      </a:r>
                      <a:endParaRPr kumimoji="0" lang="ru-RU" altLang="en-US" sz="1600" b="1" i="1" u="none" strike="noStrike" cap="none" normalizeH="0" baseline="0" dirty="0" smtClean="0">
                        <a:ln>
                          <a:noFill/>
                        </a:ln>
                        <a:solidFill>
                          <a:srgbClr val="000000"/>
                        </a:solidFill>
                        <a:effectLst/>
                        <a:latin typeface="+mn-lt"/>
                        <a:ea typeface="Lucida Sans Unicode" panose="020B0602030504020204" pitchFamily="34" charset="0"/>
                        <a:cs typeface="Lucida Sans Unicode" panose="020B0602030504020204" pitchFamily="34" charset="0"/>
                      </a:endParaRPr>
                    </a:p>
                  </a:txBody>
                  <a:tcPr marL="9525" marR="9525" marT="9525" marB="0" anchor="b" horzOverflow="overflow">
                    <a:lnL w="12700" cap="flat" cmpd="sng" algn="ctr">
                      <a:solidFill>
                        <a:srgbClr val="C17529"/>
                      </a:solidFill>
                      <a:prstDash val="solid"/>
                      <a:round/>
                      <a:headEnd type="none" w="med" len="med"/>
                      <a:tailEnd type="none" w="med" len="med"/>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mn-lt"/>
                          <a:ea typeface="Lucida Sans Unicode" panose="020B0602030504020204" pitchFamily="34" charset="0"/>
                          <a:cs typeface="Lucida Sans Unicode" panose="020B0602030504020204" pitchFamily="34" charset="0"/>
                        </a:rPr>
                        <a:t>78,1</a:t>
                      </a:r>
                    </a:p>
                  </a:txBody>
                  <a:tcPr marL="9525" marR="9525" marT="9525" marB="0" anchor="b" horzOverflow="overflow">
                    <a:lnL>
                      <a:noFill/>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ea typeface="Lucida Sans Unicode" panose="020B0602030504020204" pitchFamily="34" charset="0"/>
                          <a:cs typeface="Lucida Sans Unicode" panose="020B0602030504020204" pitchFamily="34" charset="0"/>
                        </a:rPr>
                        <a:t>56,7</a:t>
                      </a:r>
                    </a:p>
                  </a:txBody>
                  <a:tcPr marL="9525" marR="9525" marT="9525" marB="0" anchor="b" horzOverflow="overflow">
                    <a:lnL>
                      <a:noFill/>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ea typeface="Lucida Sans Unicode" panose="020B0602030504020204" pitchFamily="34" charset="0"/>
                          <a:cs typeface="Lucida Sans Unicode" panose="020B0602030504020204" pitchFamily="34" charset="0"/>
                        </a:rPr>
                        <a:t>79,7</a:t>
                      </a:r>
                    </a:p>
                  </a:txBody>
                  <a:tcPr marL="9525" marR="9525" marT="9525" marB="0" anchor="b" horzOverflow="overflow">
                    <a:lnL>
                      <a:noFill/>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ea typeface="Lucida Sans Unicode" panose="020B0602030504020204" pitchFamily="34" charset="0"/>
                          <a:cs typeface="Lucida Sans Unicode" panose="020B0602030504020204" pitchFamily="34" charset="0"/>
                        </a:rPr>
                        <a:t>80,3</a:t>
                      </a:r>
                    </a:p>
                  </a:txBody>
                  <a:tcPr marL="9525" marR="9525" marT="9525" marB="0" anchor="b" horzOverflow="overflow">
                    <a:lnL>
                      <a:noFill/>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ea typeface="Lucida Sans Unicode" panose="020B0602030504020204" pitchFamily="34" charset="0"/>
                          <a:cs typeface="Lucida Sans Unicode" panose="020B0602030504020204" pitchFamily="34" charset="0"/>
                        </a:rPr>
                        <a:t>95,1</a:t>
                      </a:r>
                    </a:p>
                  </a:txBody>
                  <a:tcPr marL="9525" marR="9525" marT="9525" marB="0" anchor="b" horzOverflow="overflow">
                    <a:lnL>
                      <a:noFill/>
                    </a:lnL>
                    <a:lnR w="12700" cap="flat" cmpd="sng" algn="ctr">
                      <a:solidFill>
                        <a:srgbClr val="C17529"/>
                      </a:solidFill>
                      <a:prstDash val="solid"/>
                      <a:round/>
                      <a:headEnd type="none" w="med" len="med"/>
                      <a:tailEnd type="none" w="med" len="med"/>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2"/>
                  </a:ext>
                </a:extLst>
              </a:tr>
              <a:tr h="488494">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en-US" sz="1600" b="1" i="0" u="none" strike="noStrike" cap="none" normalizeH="0" baseline="0" dirty="0" smtClean="0">
                          <a:ln>
                            <a:noFill/>
                          </a:ln>
                          <a:solidFill>
                            <a:srgbClr val="000000"/>
                          </a:solidFill>
                          <a:effectLst/>
                          <a:latin typeface="+mn-lt"/>
                          <a:ea typeface="Lucida Sans Unicode" panose="020B0602030504020204" pitchFamily="34" charset="0"/>
                          <a:cs typeface="Lucida Sans Unicode" panose="020B0602030504020204" pitchFamily="34" charset="0"/>
                        </a:rPr>
                        <a:t> в сроки  &lt;2 лет</a:t>
                      </a:r>
                      <a:endParaRPr kumimoji="0" lang="ru-RU" altLang="en-US" sz="1600" b="1" i="1" u="none" strike="noStrike" cap="none" normalizeH="0" baseline="0" dirty="0" smtClean="0">
                        <a:ln>
                          <a:noFill/>
                        </a:ln>
                        <a:solidFill>
                          <a:srgbClr val="000000"/>
                        </a:solidFill>
                        <a:effectLst/>
                        <a:latin typeface="+mn-lt"/>
                        <a:ea typeface="Lucida Sans Unicode" panose="020B0602030504020204" pitchFamily="34" charset="0"/>
                        <a:cs typeface="Lucida Sans Unicode" panose="020B0602030504020204" pitchFamily="34" charset="0"/>
                      </a:endParaRPr>
                    </a:p>
                  </a:txBody>
                  <a:tcPr marL="9525" marR="9525" marT="9525" marB="0" anchor="b" horzOverflow="overflow">
                    <a:lnL w="12700" cap="flat" cmpd="sng" algn="ctr">
                      <a:solidFill>
                        <a:srgbClr val="C17529"/>
                      </a:solidFill>
                      <a:prstDash val="solid"/>
                      <a:round/>
                      <a:headEnd type="none" w="med" len="med"/>
                      <a:tailEnd type="none" w="med" len="med"/>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F4ECE8"/>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ea typeface="Lucida Sans Unicode" panose="020B0602030504020204" pitchFamily="34" charset="0"/>
                          <a:cs typeface="Lucida Sans Unicode" panose="020B0602030504020204" pitchFamily="34" charset="0"/>
                        </a:rPr>
                        <a:t>80,3</a:t>
                      </a:r>
                    </a:p>
                  </a:txBody>
                  <a:tcPr marL="9525" marR="9525" marT="9525" marB="0" anchor="b" horzOverflow="overflow">
                    <a:lnL>
                      <a:noFill/>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F4ECE8"/>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mn-lt"/>
                          <a:ea typeface="Lucida Sans Unicode" panose="020B0602030504020204" pitchFamily="34" charset="0"/>
                          <a:cs typeface="Lucida Sans Unicode" panose="020B0602030504020204" pitchFamily="34" charset="0"/>
                        </a:rPr>
                        <a:t>55</a:t>
                      </a:r>
                    </a:p>
                  </a:txBody>
                  <a:tcPr marL="9525" marR="9525" marT="9525" marB="0" anchor="b" horzOverflow="overflow">
                    <a:lnL>
                      <a:noFill/>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F4ECE8"/>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mn-lt"/>
                          <a:ea typeface="Lucida Sans Unicode" panose="020B0602030504020204" pitchFamily="34" charset="0"/>
                          <a:cs typeface="Lucida Sans Unicode" panose="020B0602030504020204" pitchFamily="34" charset="0"/>
                        </a:rPr>
                        <a:t>81,4</a:t>
                      </a:r>
                    </a:p>
                  </a:txBody>
                  <a:tcPr marL="9525" marR="9525" marT="9525" marB="0" anchor="b" horzOverflow="overflow">
                    <a:lnL>
                      <a:noFill/>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F4ECE8"/>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ea typeface="Lucida Sans Unicode" panose="020B0602030504020204" pitchFamily="34" charset="0"/>
                          <a:cs typeface="Lucida Sans Unicode" panose="020B0602030504020204" pitchFamily="34" charset="0"/>
                        </a:rPr>
                        <a:t>81,4</a:t>
                      </a:r>
                    </a:p>
                  </a:txBody>
                  <a:tcPr marL="9525" marR="9525" marT="9525" marB="0" anchor="b" horzOverflow="overflow">
                    <a:lnL>
                      <a:noFill/>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F4ECE8"/>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ea typeface="Lucida Sans Unicode" panose="020B0602030504020204" pitchFamily="34" charset="0"/>
                          <a:cs typeface="Lucida Sans Unicode" panose="020B0602030504020204" pitchFamily="34" charset="0"/>
                        </a:rPr>
                        <a:t>94</a:t>
                      </a:r>
                    </a:p>
                  </a:txBody>
                  <a:tcPr marL="9525" marR="9525" marT="9525" marB="0" anchor="b" horzOverflow="overflow">
                    <a:lnL>
                      <a:noFill/>
                    </a:lnL>
                    <a:lnR w="12700" cap="flat" cmpd="sng" algn="ctr">
                      <a:solidFill>
                        <a:srgbClr val="C17529"/>
                      </a:solidFill>
                      <a:prstDash val="solid"/>
                      <a:round/>
                      <a:headEnd type="none" w="med" len="med"/>
                      <a:tailEnd type="none" w="med" len="med"/>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rgbClr val="F4ECE8"/>
                    </a:solidFill>
                  </a:tcPr>
                </a:tc>
                <a:extLst>
                  <a:ext uri="{0D108BD9-81ED-4DB2-BD59-A6C34878D82A}">
                    <a16:rowId xmlns:a16="http://schemas.microsoft.com/office/drawing/2014/main" xmlns="" val="10003"/>
                  </a:ext>
                </a:extLst>
              </a:tr>
              <a:tr h="488494">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en-US" sz="1600" b="1" i="0" u="none" strike="noStrike" cap="none" normalizeH="0" baseline="0" dirty="0" smtClean="0">
                          <a:ln>
                            <a:noFill/>
                          </a:ln>
                          <a:solidFill>
                            <a:srgbClr val="000000"/>
                          </a:solidFill>
                          <a:effectLst/>
                          <a:latin typeface="+mn-lt"/>
                          <a:ea typeface="Lucida Sans Unicode" panose="020B0602030504020204" pitchFamily="34" charset="0"/>
                          <a:cs typeface="Lucida Sans Unicode" panose="020B0602030504020204" pitchFamily="34" charset="0"/>
                        </a:rPr>
                        <a:t> в сроки ≥ 2 лет</a:t>
                      </a:r>
                      <a:endParaRPr kumimoji="0" lang="ru-RU" altLang="en-US" sz="1600" b="1" i="1" u="none" strike="noStrike" cap="none" normalizeH="0" baseline="0" dirty="0" smtClean="0">
                        <a:ln>
                          <a:noFill/>
                        </a:ln>
                        <a:solidFill>
                          <a:srgbClr val="000000"/>
                        </a:solidFill>
                        <a:effectLst/>
                        <a:latin typeface="+mn-lt"/>
                        <a:ea typeface="Lucida Sans Unicode" panose="020B0602030504020204" pitchFamily="34" charset="0"/>
                        <a:cs typeface="Lucida Sans Unicode" panose="020B0602030504020204" pitchFamily="34" charset="0"/>
                      </a:endParaRPr>
                    </a:p>
                  </a:txBody>
                  <a:tcPr marL="9525" marR="9525" marT="9525" marB="0" anchor="b" horzOverflow="overflow">
                    <a:lnL w="12700" cap="flat" cmpd="sng" algn="ctr">
                      <a:solidFill>
                        <a:srgbClr val="C17529"/>
                      </a:solidFill>
                      <a:prstDash val="solid"/>
                      <a:round/>
                      <a:headEnd type="none" w="med" len="med"/>
                      <a:tailEnd type="none" w="med" len="med"/>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ea typeface="Lucida Sans Unicode" panose="020B0602030504020204" pitchFamily="34" charset="0"/>
                          <a:cs typeface="Lucida Sans Unicode" panose="020B0602030504020204" pitchFamily="34" charset="0"/>
                        </a:rPr>
                        <a:t>74,6</a:t>
                      </a:r>
                    </a:p>
                  </a:txBody>
                  <a:tcPr marL="9525" marR="9525" marT="9525" marB="0" anchor="b" horzOverflow="overflow">
                    <a:lnL>
                      <a:noFill/>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mn-lt"/>
                          <a:ea typeface="Lucida Sans Unicode" panose="020B0602030504020204" pitchFamily="34" charset="0"/>
                          <a:cs typeface="Lucida Sans Unicode" panose="020B0602030504020204" pitchFamily="34" charset="0"/>
                        </a:rPr>
                        <a:t>58,3</a:t>
                      </a:r>
                    </a:p>
                  </a:txBody>
                  <a:tcPr marL="9525" marR="9525" marT="9525" marB="0" anchor="b" horzOverflow="overflow">
                    <a:lnL>
                      <a:noFill/>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mn-lt"/>
                          <a:ea typeface="Lucida Sans Unicode" panose="020B0602030504020204" pitchFamily="34" charset="0"/>
                          <a:cs typeface="Lucida Sans Unicode" panose="020B0602030504020204" pitchFamily="34" charset="0"/>
                        </a:rPr>
                        <a:t>77,5</a:t>
                      </a:r>
                    </a:p>
                  </a:txBody>
                  <a:tcPr marL="9525" marR="9525" marT="9525" marB="0" anchor="b" horzOverflow="overflow">
                    <a:lnL>
                      <a:noFill/>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mn-lt"/>
                          <a:ea typeface="Lucida Sans Unicode" panose="020B0602030504020204" pitchFamily="34" charset="0"/>
                          <a:cs typeface="Lucida Sans Unicode" panose="020B0602030504020204" pitchFamily="34" charset="0"/>
                        </a:rPr>
                        <a:t>77,5</a:t>
                      </a:r>
                    </a:p>
                  </a:txBody>
                  <a:tcPr marL="9525" marR="9525" marT="9525" marB="0" anchor="b" horzOverflow="overflow">
                    <a:lnL>
                      <a:noFill/>
                    </a:lnL>
                    <a:lnR>
                      <a:noFill/>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ea typeface="Lucida Sans Unicode" panose="020B0602030504020204" pitchFamily="34" charset="0"/>
                          <a:cs typeface="Lucida Sans Unicode" panose="020B0602030504020204" pitchFamily="34" charset="0"/>
                        </a:rPr>
                        <a:t>95,9</a:t>
                      </a:r>
                    </a:p>
                  </a:txBody>
                  <a:tcPr marL="9525" marR="9525" marT="9525" marB="0" anchor="b" horzOverflow="overflow">
                    <a:lnL>
                      <a:noFill/>
                    </a:lnL>
                    <a:lnR w="12700" cap="flat" cmpd="sng" algn="ctr">
                      <a:solidFill>
                        <a:srgbClr val="C17529"/>
                      </a:solidFill>
                      <a:prstDash val="solid"/>
                      <a:round/>
                      <a:headEnd type="none" w="med" len="med"/>
                      <a:tailEnd type="none" w="med" len="med"/>
                    </a:lnR>
                    <a:lnT w="12700" cap="flat" cmpd="sng" algn="ctr">
                      <a:solidFill>
                        <a:srgbClr val="C17529"/>
                      </a:solidFill>
                      <a:prstDash val="solid"/>
                      <a:round/>
                      <a:headEnd type="none" w="med" len="med"/>
                      <a:tailEnd type="none" w="med" len="med"/>
                    </a:lnT>
                    <a:lnB w="12700" cap="flat" cmpd="sng" algn="ctr">
                      <a:solidFill>
                        <a:srgbClr val="C17529"/>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4"/>
                  </a:ext>
                </a:extLst>
              </a:tr>
            </a:tbl>
          </a:graphicData>
        </a:graphic>
      </p:graphicFrame>
      <p:sp>
        <p:nvSpPr>
          <p:cNvPr id="10283" name="TextBox 2"/>
          <p:cNvSpPr txBox="1">
            <a:spLocks noChangeArrowheads="1"/>
          </p:cNvSpPr>
          <p:nvPr/>
        </p:nvSpPr>
        <p:spPr bwMode="auto">
          <a:xfrm>
            <a:off x="179388" y="6376392"/>
            <a:ext cx="8941792" cy="261610"/>
          </a:xfrm>
          <a:prstGeom prst="rect">
            <a:avLst/>
          </a:prstGeom>
          <a:solidFill>
            <a:schemeClr val="bg1"/>
          </a:solidFill>
          <a:ln>
            <a:noFill/>
          </a:ln>
          <a:extLst/>
        </p:spPr>
        <p:txBody>
          <a:bodyPr wrap="square">
            <a:spAutoFit/>
          </a:bodyPr>
          <a:lstStyle/>
          <a:p>
            <a:pPr>
              <a:buClr>
                <a:srgbClr val="000000"/>
              </a:buClr>
              <a:buSzPct val="100000"/>
              <a:buFont typeface="Times New Roman" panose="02020603050405020304" pitchFamily="18" charset="0"/>
              <a:buNone/>
            </a:pPr>
            <a:r>
              <a:rPr lang="en-US" altLang="en-US" sz="1100">
                <a:solidFill>
                  <a:schemeClr val="tx1"/>
                </a:solidFill>
              </a:rPr>
              <a:t>Buchwald et al, Meta-Analysis of Bariatric Surgery and Diabetes, The American Journal of Medicine, Vol 122, No 3, March 2009</a:t>
            </a:r>
          </a:p>
        </p:txBody>
      </p:sp>
    </p:spTree>
    <p:extLst>
      <p:ext uri="{BB962C8B-B14F-4D97-AF65-F5344CB8AC3E}">
        <p14:creationId xmlns:p14="http://schemas.microsoft.com/office/powerpoint/2010/main" xmlns="" val="23259892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Диаграмма 1"/>
          <p:cNvGraphicFramePr>
            <a:graphicFrameLocks/>
          </p:cNvGraphicFramePr>
          <p:nvPr/>
        </p:nvGraphicFramePr>
        <p:xfrm>
          <a:off x="374650" y="1966913"/>
          <a:ext cx="8250238" cy="4506912"/>
        </p:xfrm>
        <a:graphic>
          <a:graphicData uri="http://schemas.openxmlformats.org/presentationml/2006/ole">
            <p:oleObj spid="_x0000_s47109" r:id="rId4" imgW="8254699" imgH="4505334" progId="">
              <p:embed/>
            </p:oleObj>
          </a:graphicData>
        </a:graphic>
      </p:graphicFrame>
      <p:sp>
        <p:nvSpPr>
          <p:cNvPr id="7171" name="Прямоугольник 2"/>
          <p:cNvSpPr>
            <a:spLocks noChangeArrowheads="1"/>
          </p:cNvSpPr>
          <p:nvPr/>
        </p:nvSpPr>
        <p:spPr bwMode="auto">
          <a:xfrm>
            <a:off x="323850" y="260350"/>
            <a:ext cx="8569325" cy="1439863"/>
          </a:xfrm>
          <a:prstGeom prst="rect">
            <a:avLst/>
          </a:prstGeom>
          <a:solidFill>
            <a:srgbClr val="00B8FF"/>
          </a:solidFill>
          <a:ln w="9525" algn="ctr">
            <a:solidFill>
              <a:schemeClr val="tx1"/>
            </a:solidFill>
            <a:round/>
            <a:headEnd/>
            <a:tailEnd/>
          </a:ln>
        </p:spPr>
        <p:txBody>
          <a:bodyPr/>
          <a:lstStyle/>
          <a:p>
            <a:pPr algn="ctr">
              <a:buClr>
                <a:srgbClr val="000000"/>
              </a:buClr>
              <a:buSzPct val="100000"/>
              <a:buFont typeface="Times New Roman" pitchFamily="18" charset="0"/>
              <a:buNone/>
              <a:tabLst>
                <a:tab pos="838200" algn="l"/>
                <a:tab pos="1752600" algn="l"/>
                <a:tab pos="2667000" algn="l"/>
                <a:tab pos="3581400" algn="l"/>
                <a:tab pos="4495800" algn="l"/>
                <a:tab pos="5410200" algn="l"/>
                <a:tab pos="6324600" algn="l"/>
                <a:tab pos="7239000" algn="l"/>
                <a:tab pos="8153400" algn="l"/>
                <a:tab pos="9067800" algn="l"/>
                <a:tab pos="9982200" algn="l"/>
                <a:tab pos="10896600" algn="l"/>
              </a:tabLst>
            </a:pPr>
            <a:r>
              <a:rPr lang="ru-RU" b="1">
                <a:solidFill>
                  <a:srgbClr val="FFFF00"/>
                </a:solidFill>
              </a:rPr>
              <a:t>Уровень гликемии и </a:t>
            </a:r>
            <a:r>
              <a:rPr lang="en-US" b="1">
                <a:solidFill>
                  <a:srgbClr val="FFFF00"/>
                </a:solidFill>
              </a:rPr>
              <a:t>HbA1C </a:t>
            </a:r>
            <a:r>
              <a:rPr lang="ru-RU" b="1">
                <a:solidFill>
                  <a:srgbClr val="FFFF00"/>
                </a:solidFill>
              </a:rPr>
              <a:t>до и после операции билиопанкреатического шунтирования у больных сахарным диабетом 2 типа, сочетавшемся с ожирением</a:t>
            </a:r>
            <a:endParaRPr lang="en-US" b="1">
              <a:solidFill>
                <a:srgbClr val="FFFF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E:\мои документы\ЭНЦ-монография\ГЛАВА 2  Общие вопросы\2.9 Эффективность б.о. при СД2\механизм.jpg"/>
          <p:cNvPicPr>
            <a:picLocks noChangeAspect="1" noChangeArrowheads="1"/>
          </p:cNvPicPr>
          <p:nvPr/>
        </p:nvPicPr>
        <p:blipFill>
          <a:blip r:embed="rId2" cstate="print"/>
          <a:srcRect/>
          <a:stretch>
            <a:fillRect/>
          </a:stretch>
        </p:blipFill>
        <p:spPr bwMode="auto">
          <a:xfrm>
            <a:off x="1187450" y="1989138"/>
            <a:ext cx="7235825" cy="4679950"/>
          </a:xfrm>
          <a:prstGeom prst="rect">
            <a:avLst/>
          </a:prstGeom>
          <a:noFill/>
          <a:ln w="9525">
            <a:noFill/>
            <a:miter lim="800000"/>
            <a:headEnd/>
            <a:tailEnd/>
          </a:ln>
        </p:spPr>
      </p:pic>
      <p:sp>
        <p:nvSpPr>
          <p:cNvPr id="37891" name="Прямоугольник 2"/>
          <p:cNvSpPr>
            <a:spLocks noChangeArrowheads="1"/>
          </p:cNvSpPr>
          <p:nvPr/>
        </p:nvSpPr>
        <p:spPr bwMode="auto">
          <a:xfrm>
            <a:off x="179512" y="188913"/>
            <a:ext cx="8964488" cy="1754187"/>
          </a:xfrm>
          <a:prstGeom prst="rect">
            <a:avLst/>
          </a:prstGeom>
          <a:noFill/>
          <a:ln w="9525">
            <a:noFill/>
            <a:miter lim="800000"/>
            <a:headEnd/>
            <a:tailEnd/>
          </a:ln>
        </p:spPr>
        <p:txBody>
          <a:bodyPr wrap="square">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600" dirty="0">
                <a:solidFill>
                  <a:srgbClr val="FFFF00"/>
                </a:solidFill>
              </a:rPr>
              <a:t>Механизмы влияния </a:t>
            </a:r>
            <a:r>
              <a:rPr lang="ru-RU" sz="3600" dirty="0" err="1">
                <a:solidFill>
                  <a:srgbClr val="FFFF00"/>
                </a:solidFill>
              </a:rPr>
              <a:t>бариатрических</a:t>
            </a:r>
            <a:r>
              <a:rPr lang="ru-RU" sz="3600" dirty="0">
                <a:solidFill>
                  <a:srgbClr val="FFFF00"/>
                </a:solidFill>
              </a:rPr>
              <a:t> операций на течение сахарного диабета</a:t>
            </a:r>
            <a:r>
              <a:rPr lang="en-US" sz="3600" dirty="0">
                <a:solidFill>
                  <a:srgbClr val="FFFF00"/>
                </a:solidFill>
              </a:rPr>
              <a:t> 2</a:t>
            </a:r>
            <a:r>
              <a:rPr lang="ru-RU" sz="3600" dirty="0">
                <a:solidFill>
                  <a:srgbClr val="FFFF00"/>
                </a:solidFill>
              </a:rPr>
              <a:t> типа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323850" y="188913"/>
            <a:ext cx="8208963" cy="719137"/>
          </a:xfrm>
        </p:spPr>
        <p:txBody>
          <a:bodyPr/>
          <a:lstStyle/>
          <a:p>
            <a:pPr algn="ctr" eaLnBrk="1" hangingPunct="1"/>
            <a:r>
              <a:rPr lang="ru-RU" sz="3200" b="1" dirty="0" smtClean="0">
                <a:solidFill>
                  <a:srgbClr val="FFFF00"/>
                </a:solidFill>
              </a:rPr>
              <a:t>Актуальность проблемы ожирения</a:t>
            </a:r>
            <a:endParaRPr lang="ru-RU" b="1" dirty="0" smtClean="0">
              <a:solidFill>
                <a:srgbClr val="FFFF00"/>
              </a:solidFill>
            </a:endParaRPr>
          </a:p>
        </p:txBody>
      </p:sp>
      <p:sp>
        <p:nvSpPr>
          <p:cNvPr id="3" name="Объект 2"/>
          <p:cNvSpPr>
            <a:spLocks noGrp="1"/>
          </p:cNvSpPr>
          <p:nvPr>
            <p:ph idx="1"/>
          </p:nvPr>
        </p:nvSpPr>
        <p:spPr>
          <a:xfrm>
            <a:off x="0" y="1125538"/>
            <a:ext cx="9036050" cy="5543550"/>
          </a:xfrm>
        </p:spPr>
        <p:txBody>
          <a:bodyPr>
            <a:normAutofit fontScale="77500" lnSpcReduction="20000"/>
          </a:bodyPr>
          <a:lstStyle/>
          <a:p>
            <a:pPr marL="420624" indent="-384048" eaLnBrk="1" fontAlgn="auto" hangingPunct="1">
              <a:lnSpc>
                <a:spcPct val="115000"/>
              </a:lnSpc>
              <a:spcAft>
                <a:spcPts val="1000"/>
              </a:spcAft>
              <a:buFont typeface="Wingdings 2"/>
              <a:buChar char=""/>
              <a:defRPr/>
            </a:pPr>
            <a:r>
              <a:rPr lang="ru-RU" sz="2600" dirty="0">
                <a:latin typeface="Times New Roman"/>
                <a:ea typeface="Calibri"/>
                <a:cs typeface="Times New Roman"/>
              </a:rPr>
              <a:t>Ожирение увеличивает вероятность развития следующих заболеваний: сахарный диабет, артериальная  гипертония, острое нарушение мозгового кровообращения, </a:t>
            </a:r>
            <a:r>
              <a:rPr lang="ru-RU" sz="2600" dirty="0" err="1">
                <a:latin typeface="Times New Roman"/>
                <a:ea typeface="Calibri"/>
                <a:cs typeface="Times New Roman"/>
              </a:rPr>
              <a:t>дислипидемия</a:t>
            </a:r>
            <a:r>
              <a:rPr lang="ru-RU" sz="2600" dirty="0">
                <a:latin typeface="Times New Roman"/>
                <a:ea typeface="Calibri"/>
                <a:cs typeface="Times New Roman"/>
              </a:rPr>
              <a:t>, синдром ночного апноэ, рак, неалкогольный </a:t>
            </a:r>
            <a:r>
              <a:rPr lang="ru-RU" sz="2600" dirty="0" err="1">
                <a:latin typeface="Times New Roman"/>
                <a:ea typeface="Calibri"/>
                <a:cs typeface="Times New Roman"/>
              </a:rPr>
              <a:t>стеатогепатит</a:t>
            </a:r>
            <a:r>
              <a:rPr lang="ru-RU" sz="2600" dirty="0">
                <a:latin typeface="Times New Roman"/>
                <a:ea typeface="Calibri"/>
                <a:cs typeface="Times New Roman"/>
              </a:rPr>
              <a:t> и др. </a:t>
            </a:r>
            <a:endParaRPr lang="ru-RU" sz="2600" dirty="0" smtClean="0">
              <a:latin typeface="Times New Roman"/>
              <a:ea typeface="Calibri"/>
              <a:cs typeface="Times New Roman"/>
            </a:endParaRPr>
          </a:p>
          <a:p>
            <a:pPr marL="420624" indent="-384048" eaLnBrk="1" fontAlgn="auto" hangingPunct="1">
              <a:lnSpc>
                <a:spcPct val="115000"/>
              </a:lnSpc>
              <a:spcAft>
                <a:spcPts val="1000"/>
              </a:spcAft>
              <a:buFont typeface="Wingdings 2"/>
              <a:buChar char=""/>
              <a:defRPr/>
            </a:pPr>
            <a:r>
              <a:rPr lang="ru-RU" sz="2600" dirty="0" smtClean="0">
                <a:latin typeface="Times New Roman"/>
                <a:ea typeface="Calibri"/>
                <a:cs typeface="Times New Roman"/>
              </a:rPr>
              <a:t>По </a:t>
            </a:r>
            <a:r>
              <a:rPr lang="ru-RU" sz="2600" dirty="0">
                <a:latin typeface="Times New Roman"/>
                <a:ea typeface="Calibri"/>
                <a:cs typeface="Times New Roman"/>
              </a:rPr>
              <a:t>данным ВОЗ у 44% </a:t>
            </a:r>
            <a:r>
              <a:rPr lang="ru-RU" sz="2600" dirty="0" smtClean="0">
                <a:latin typeface="Times New Roman"/>
                <a:ea typeface="Calibri"/>
                <a:cs typeface="Times New Roman"/>
              </a:rPr>
              <a:t>пациентов </a:t>
            </a:r>
            <a:r>
              <a:rPr lang="ru-RU" sz="2600" dirty="0">
                <a:latin typeface="Times New Roman"/>
                <a:ea typeface="Calibri"/>
                <a:cs typeface="Times New Roman"/>
              </a:rPr>
              <a:t>с диабетом, у 23% с ишемическим инсультом, а также у 7-41% пациентов с различными формами рака имеется избыточный вес или ожирение </a:t>
            </a:r>
            <a:r>
              <a:rPr lang="ru-RU" sz="2600" dirty="0" smtClean="0">
                <a:latin typeface="Times New Roman"/>
                <a:ea typeface="Calibri"/>
                <a:cs typeface="Times New Roman"/>
              </a:rPr>
              <a:t>[</a:t>
            </a:r>
            <a:r>
              <a:rPr lang="ru-RU" sz="2600" dirty="0" err="1">
                <a:latin typeface="Times New Roman"/>
                <a:ea typeface="Calibri"/>
                <a:cs typeface="Times New Roman"/>
              </a:rPr>
              <a:t>Frühbeck</a:t>
            </a:r>
            <a:r>
              <a:rPr lang="ru-RU" sz="2600" dirty="0">
                <a:latin typeface="Times New Roman"/>
                <a:ea typeface="Calibri"/>
                <a:cs typeface="Times New Roman"/>
              </a:rPr>
              <a:t> G, </a:t>
            </a:r>
            <a:r>
              <a:rPr lang="ru-RU" sz="2600" dirty="0" err="1">
                <a:latin typeface="Times New Roman"/>
                <a:ea typeface="Calibri"/>
                <a:cs typeface="Times New Roman"/>
              </a:rPr>
              <a:t>Toplak</a:t>
            </a:r>
            <a:r>
              <a:rPr lang="ru-RU" sz="2600" dirty="0">
                <a:latin typeface="Times New Roman"/>
                <a:ea typeface="Calibri"/>
                <a:cs typeface="Times New Roman"/>
              </a:rPr>
              <a:t> H, </a:t>
            </a:r>
            <a:r>
              <a:rPr lang="ru-RU" sz="2600" dirty="0" err="1" smtClean="0">
                <a:latin typeface="Times New Roman"/>
                <a:ea typeface="Calibri"/>
                <a:cs typeface="Times New Roman"/>
              </a:rPr>
              <a:t>Woodward</a:t>
            </a:r>
            <a:r>
              <a:rPr lang="ru-RU" sz="2600" dirty="0" smtClean="0">
                <a:latin typeface="Times New Roman"/>
                <a:ea typeface="Calibri"/>
                <a:cs typeface="Times New Roman"/>
              </a:rPr>
              <a:t>].</a:t>
            </a:r>
            <a:endParaRPr lang="ru-RU" sz="2600" dirty="0">
              <a:latin typeface="Times New Roman"/>
              <a:ea typeface="Calibri"/>
              <a:cs typeface="Times New Roman"/>
            </a:endParaRPr>
          </a:p>
          <a:p>
            <a:pPr marL="420624" indent="-384048" eaLnBrk="1" fontAlgn="auto" hangingPunct="1">
              <a:lnSpc>
                <a:spcPct val="115000"/>
              </a:lnSpc>
              <a:spcAft>
                <a:spcPts val="1000"/>
              </a:spcAft>
              <a:buFont typeface="Wingdings 2"/>
              <a:buChar char=""/>
              <a:defRPr/>
            </a:pPr>
            <a:r>
              <a:rPr lang="ru-RU" sz="2600" dirty="0">
                <a:latin typeface="Times New Roman"/>
                <a:ea typeface="Calibri"/>
                <a:cs typeface="Times New Roman"/>
              </a:rPr>
              <a:t> В большинстве европейских стран </a:t>
            </a:r>
            <a:r>
              <a:rPr lang="ru-RU" sz="2600" dirty="0" smtClean="0">
                <a:latin typeface="Times New Roman"/>
                <a:ea typeface="Calibri"/>
                <a:cs typeface="Times New Roman"/>
              </a:rPr>
              <a:t>80</a:t>
            </a:r>
            <a:r>
              <a:rPr lang="ru-RU" sz="2600" dirty="0">
                <a:latin typeface="Times New Roman"/>
                <a:ea typeface="Calibri"/>
                <a:cs typeface="Times New Roman"/>
              </a:rPr>
              <a:t>% случаев диабета 2 </a:t>
            </a:r>
            <a:r>
              <a:rPr lang="ru-RU" sz="2600" dirty="0" smtClean="0">
                <a:latin typeface="Times New Roman"/>
                <a:ea typeface="Calibri"/>
                <a:cs typeface="Times New Roman"/>
              </a:rPr>
              <a:t>типа,                35</a:t>
            </a:r>
            <a:r>
              <a:rPr lang="ru-RU" sz="2600" dirty="0">
                <a:latin typeface="Times New Roman"/>
                <a:ea typeface="Calibri"/>
                <a:cs typeface="Times New Roman"/>
              </a:rPr>
              <a:t>% ишемической болезни сердца и 55% гипертонической болезни среди взрослых являются следствием ожирения </a:t>
            </a:r>
            <a:r>
              <a:rPr lang="ru-RU" sz="2600" dirty="0" smtClean="0">
                <a:latin typeface="Times New Roman"/>
                <a:ea typeface="Calibri"/>
                <a:cs typeface="Times New Roman"/>
              </a:rPr>
              <a:t>[</a:t>
            </a:r>
            <a:r>
              <a:rPr lang="ru-RU" sz="2600" dirty="0" err="1">
                <a:latin typeface="Times New Roman"/>
                <a:ea typeface="Calibri"/>
                <a:cs typeface="Times New Roman"/>
              </a:rPr>
              <a:t>Frühbeck</a:t>
            </a:r>
            <a:r>
              <a:rPr lang="ru-RU" sz="2600" dirty="0">
                <a:latin typeface="Times New Roman"/>
                <a:ea typeface="Calibri"/>
                <a:cs typeface="Times New Roman"/>
              </a:rPr>
              <a:t> G, </a:t>
            </a:r>
            <a:r>
              <a:rPr lang="ru-RU" sz="2600" dirty="0" err="1">
                <a:latin typeface="Times New Roman"/>
                <a:ea typeface="Calibri"/>
                <a:cs typeface="Times New Roman"/>
              </a:rPr>
              <a:t>Toplak</a:t>
            </a:r>
            <a:r>
              <a:rPr lang="ru-RU" sz="2600" dirty="0">
                <a:latin typeface="Times New Roman"/>
                <a:ea typeface="Calibri"/>
                <a:cs typeface="Times New Roman"/>
              </a:rPr>
              <a:t> H, </a:t>
            </a:r>
            <a:r>
              <a:rPr lang="ru-RU" sz="2600" dirty="0" err="1" smtClean="0">
                <a:latin typeface="Times New Roman"/>
                <a:ea typeface="Calibri"/>
                <a:cs typeface="Times New Roman"/>
              </a:rPr>
              <a:t>Woodward</a:t>
            </a:r>
            <a:r>
              <a:rPr lang="ru-RU" sz="2600" dirty="0" smtClean="0">
                <a:latin typeface="Times New Roman"/>
                <a:ea typeface="Calibri"/>
                <a:cs typeface="Times New Roman"/>
              </a:rPr>
              <a:t>].</a:t>
            </a:r>
            <a:endParaRPr lang="ru-RU" sz="2600" dirty="0">
              <a:latin typeface="Times New Roman"/>
              <a:ea typeface="Calibri"/>
              <a:cs typeface="Times New Roman"/>
            </a:endParaRPr>
          </a:p>
          <a:p>
            <a:pPr marL="420624" indent="-384048" eaLnBrk="1" fontAlgn="auto" hangingPunct="1">
              <a:lnSpc>
                <a:spcPct val="115000"/>
              </a:lnSpc>
              <a:spcAft>
                <a:spcPts val="1000"/>
              </a:spcAft>
              <a:buFont typeface="Wingdings 2"/>
              <a:buChar char=""/>
              <a:defRPr/>
            </a:pPr>
            <a:r>
              <a:rPr lang="ru-RU" sz="2600" dirty="0">
                <a:latin typeface="Times New Roman"/>
                <a:ea typeface="Calibri"/>
                <a:cs typeface="Times New Roman"/>
              </a:rPr>
              <a:t>Кроме того, лечение таких сопряженных с ожирением заболеваний как </a:t>
            </a:r>
            <a:r>
              <a:rPr lang="ru-RU" sz="2600" dirty="0" err="1" smtClean="0">
                <a:latin typeface="Times New Roman"/>
                <a:ea typeface="Calibri"/>
                <a:cs typeface="Times New Roman"/>
              </a:rPr>
              <a:t>остеоартроз</a:t>
            </a:r>
            <a:r>
              <a:rPr lang="ru-RU" sz="2600" dirty="0">
                <a:latin typeface="Times New Roman"/>
                <a:ea typeface="Calibri"/>
                <a:cs typeface="Times New Roman"/>
              </a:rPr>
              <a:t>, синдром ночного апноэ, бесплодие, депрессия, желчнокаменная болезнь требуют существенных финансовых </a:t>
            </a:r>
            <a:r>
              <a:rPr lang="ru-RU" sz="2600" dirty="0" smtClean="0">
                <a:latin typeface="Times New Roman"/>
                <a:ea typeface="Calibri"/>
                <a:cs typeface="Times New Roman"/>
              </a:rPr>
              <a:t>затрат [</a:t>
            </a:r>
            <a:r>
              <a:rPr lang="ru-RU" sz="2600" dirty="0" err="1">
                <a:latin typeface="Times New Roman"/>
                <a:ea typeface="Calibri"/>
                <a:cs typeface="Times New Roman"/>
              </a:rPr>
              <a:t>Finkelstein</a:t>
            </a:r>
            <a:r>
              <a:rPr lang="ru-RU" sz="2600" dirty="0">
                <a:latin typeface="Times New Roman"/>
                <a:ea typeface="Calibri"/>
                <a:cs typeface="Times New Roman"/>
              </a:rPr>
              <a:t> EA, </a:t>
            </a:r>
            <a:r>
              <a:rPr lang="ru-RU" sz="2600" dirty="0" err="1">
                <a:latin typeface="Times New Roman"/>
                <a:ea typeface="Calibri"/>
                <a:cs typeface="Times New Roman"/>
              </a:rPr>
              <a:t>Trogdon</a:t>
            </a:r>
            <a:r>
              <a:rPr lang="ru-RU" sz="2600" dirty="0">
                <a:latin typeface="Times New Roman"/>
                <a:ea typeface="Calibri"/>
                <a:cs typeface="Times New Roman"/>
              </a:rPr>
              <a:t> JG, </a:t>
            </a:r>
            <a:r>
              <a:rPr lang="ru-RU" sz="2600" dirty="0" err="1">
                <a:latin typeface="Times New Roman"/>
                <a:ea typeface="Calibri"/>
                <a:cs typeface="Times New Roman"/>
              </a:rPr>
              <a:t>Cohen</a:t>
            </a:r>
            <a:r>
              <a:rPr lang="ru-RU" sz="2600" dirty="0">
                <a:latin typeface="Times New Roman"/>
                <a:ea typeface="Calibri"/>
                <a:cs typeface="Times New Roman"/>
              </a:rPr>
              <a:t> JW, </a:t>
            </a:r>
            <a:r>
              <a:rPr lang="ru-RU" sz="2600" dirty="0" err="1">
                <a:latin typeface="Times New Roman"/>
                <a:ea typeface="Calibri"/>
                <a:cs typeface="Times New Roman"/>
              </a:rPr>
              <a:t>Dietz</a:t>
            </a:r>
            <a:r>
              <a:rPr lang="ru-RU" sz="2600" dirty="0">
                <a:latin typeface="Times New Roman"/>
                <a:ea typeface="Calibri"/>
                <a:cs typeface="Times New Roman"/>
              </a:rPr>
              <a:t> W, </a:t>
            </a:r>
            <a:r>
              <a:rPr lang="ru-RU" sz="2600" dirty="0" err="1">
                <a:latin typeface="Times New Roman"/>
                <a:ea typeface="Calibri"/>
                <a:cs typeface="Times New Roman"/>
              </a:rPr>
              <a:t>Frühbeck</a:t>
            </a:r>
            <a:r>
              <a:rPr lang="ru-RU" sz="2600" dirty="0">
                <a:latin typeface="Times New Roman"/>
                <a:ea typeface="Calibri"/>
                <a:cs typeface="Times New Roman"/>
              </a:rPr>
              <a:t> G</a:t>
            </a:r>
            <a:r>
              <a:rPr lang="ru-RU" sz="2600" dirty="0" smtClean="0">
                <a:latin typeface="Times New Roman"/>
                <a:ea typeface="Calibri"/>
                <a:cs typeface="Times New Roman"/>
              </a:rPr>
              <a:t>].</a:t>
            </a:r>
            <a:endParaRPr lang="ru-RU" sz="2600" dirty="0">
              <a:latin typeface="Times New Roman"/>
              <a:ea typeface="Calibri"/>
              <a:cs typeface="Times New Roman"/>
            </a:endParaRPr>
          </a:p>
          <a:p>
            <a:pPr marL="36576" indent="0" eaLnBrk="1" fontAlgn="auto" hangingPunct="1">
              <a:spcAft>
                <a:spcPts val="0"/>
              </a:spcAft>
              <a:buFont typeface="Wingdings 2"/>
              <a:buNone/>
              <a:defRPr/>
            </a:pP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122238"/>
            <a:ext cx="9144000" cy="173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eaLnBrk="1" hangingPunct="1"/>
            <a:r>
              <a:rPr lang="ru-RU" altLang="en-US" sz="3200" dirty="0">
                <a:solidFill>
                  <a:schemeClr val="tx1"/>
                </a:solidFill>
                <a:latin typeface="+mj-lt"/>
              </a:rPr>
              <a:t>Механизмы действия </a:t>
            </a:r>
            <a:r>
              <a:rPr lang="ru-RU" altLang="en-US" sz="3200" dirty="0" err="1">
                <a:solidFill>
                  <a:schemeClr val="tx1"/>
                </a:solidFill>
                <a:latin typeface="+mj-lt"/>
              </a:rPr>
              <a:t>бариатрических</a:t>
            </a:r>
            <a:r>
              <a:rPr lang="ru-RU" altLang="en-US" sz="3200" dirty="0">
                <a:solidFill>
                  <a:schemeClr val="tx1"/>
                </a:solidFill>
                <a:latin typeface="+mj-lt"/>
              </a:rPr>
              <a:t> операций при </a:t>
            </a:r>
            <a:r>
              <a:rPr lang="ru-RU" altLang="en-US" sz="3200" dirty="0" smtClean="0">
                <a:solidFill>
                  <a:schemeClr val="tx1"/>
                </a:solidFill>
                <a:latin typeface="+mj-lt"/>
              </a:rPr>
              <a:t>СД 2 </a:t>
            </a:r>
            <a:r>
              <a:rPr lang="ru-RU" altLang="en-US" sz="3200" dirty="0">
                <a:solidFill>
                  <a:schemeClr val="tx1"/>
                </a:solidFill>
                <a:latin typeface="+mj-lt"/>
              </a:rPr>
              <a:t>типа</a:t>
            </a:r>
          </a:p>
        </p:txBody>
      </p:sp>
      <p:graphicFrame>
        <p:nvGraphicFramePr>
          <p:cNvPr id="160906" name="Group 138"/>
          <p:cNvGraphicFramePr>
            <a:graphicFrameLocks noGrp="1"/>
          </p:cNvGraphicFramePr>
          <p:nvPr>
            <p:extLst/>
          </p:nvPr>
        </p:nvGraphicFramePr>
        <p:xfrm>
          <a:off x="428625" y="1838325"/>
          <a:ext cx="8715375" cy="4779964"/>
        </p:xfrm>
        <a:graphic>
          <a:graphicData uri="http://schemas.openxmlformats.org/drawingml/2006/table">
            <a:tbl>
              <a:tblPr/>
              <a:tblGrid>
                <a:gridCol w="3505200">
                  <a:extLst>
                    <a:ext uri="{9D8B030D-6E8A-4147-A177-3AD203B41FA5}">
                      <a16:colId xmlns:a16="http://schemas.microsoft.com/office/drawing/2014/main" xmlns="" val="20000"/>
                    </a:ext>
                  </a:extLst>
                </a:gridCol>
                <a:gridCol w="935038">
                  <a:extLst>
                    <a:ext uri="{9D8B030D-6E8A-4147-A177-3AD203B41FA5}">
                      <a16:colId xmlns:a16="http://schemas.microsoft.com/office/drawing/2014/main" xmlns="" val="20001"/>
                    </a:ext>
                  </a:extLst>
                </a:gridCol>
                <a:gridCol w="1127125">
                  <a:extLst>
                    <a:ext uri="{9D8B030D-6E8A-4147-A177-3AD203B41FA5}">
                      <a16:colId xmlns:a16="http://schemas.microsoft.com/office/drawing/2014/main" xmlns="" val="20002"/>
                    </a:ext>
                  </a:extLst>
                </a:gridCol>
                <a:gridCol w="1133475">
                  <a:extLst>
                    <a:ext uri="{9D8B030D-6E8A-4147-A177-3AD203B41FA5}">
                      <a16:colId xmlns:a16="http://schemas.microsoft.com/office/drawing/2014/main" xmlns="" val="20003"/>
                    </a:ext>
                  </a:extLst>
                </a:gridCol>
                <a:gridCol w="1054100">
                  <a:extLst>
                    <a:ext uri="{9D8B030D-6E8A-4147-A177-3AD203B41FA5}">
                      <a16:colId xmlns:a16="http://schemas.microsoft.com/office/drawing/2014/main" xmlns="" val="20004"/>
                    </a:ext>
                  </a:extLst>
                </a:gridCol>
                <a:gridCol w="960437">
                  <a:extLst>
                    <a:ext uri="{9D8B030D-6E8A-4147-A177-3AD203B41FA5}">
                      <a16:colId xmlns:a16="http://schemas.microsoft.com/office/drawing/2014/main" xmlns="" val="20005"/>
                    </a:ext>
                  </a:extLst>
                </a:gridCol>
              </a:tblGrid>
              <a:tr h="882650">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altLang="en-US" sz="2800" b="0" i="0" u="none" strike="noStrike" cap="none" normalizeH="0" baseline="0" dirty="0" smtClean="0">
                        <a:ln>
                          <a:noFill/>
                        </a:ln>
                        <a:solidFill>
                          <a:srgbClr val="FFFFCC"/>
                        </a:solidFill>
                        <a:effectLst/>
                        <a:latin typeface="Times New Roman" panose="02020603050405020304" pitchFamily="18" charset="0"/>
                        <a:ea typeface="Lucida Sans Unicode" panose="020B0602030504020204" pitchFamily="34" charset="0"/>
                        <a:cs typeface="Lucida Sans Unicode" panose="020B0602030504020204" pitchFamily="34" charset="0"/>
                      </a:endParaRPr>
                    </a:p>
                  </a:txBody>
                  <a:tcPr marL="90000" marR="90000" marT="64440" marB="46800"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altLang="en-US" sz="2800" b="0" i="0" u="none" strike="noStrike" cap="none" normalizeH="0" baseline="0" smtClean="0">
                        <a:ln>
                          <a:noFill/>
                        </a:ln>
                        <a:solidFill>
                          <a:srgbClr val="FFFFCC"/>
                        </a:solidFill>
                        <a:effectLst/>
                        <a:latin typeface="Times New Roman" panose="02020603050405020304" pitchFamily="18" charset="0"/>
                        <a:ea typeface="Lucida Sans Unicode" panose="020B0602030504020204" pitchFamily="34" charset="0"/>
                        <a:cs typeface="Lucida Sans Unicode" panose="020B0602030504020204" pitchFamily="34" charset="0"/>
                      </a:endParaRP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altLang="en-US" sz="2800" b="0" i="0" u="none" strike="noStrike" cap="none" normalizeH="0" baseline="0" smtClean="0">
                        <a:ln>
                          <a:noFill/>
                        </a:ln>
                        <a:solidFill>
                          <a:srgbClr val="FFFFCC"/>
                        </a:solidFill>
                        <a:effectLst/>
                        <a:latin typeface="Times New Roman" panose="02020603050405020304" pitchFamily="18" charset="0"/>
                        <a:ea typeface="Lucida Sans Unicode" panose="020B0602030504020204" pitchFamily="34" charset="0"/>
                        <a:cs typeface="Lucida Sans Unicode" panose="020B0602030504020204" pitchFamily="34" charset="0"/>
                      </a:endParaRP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altLang="en-US" sz="2800" b="0" i="0" u="none" strike="noStrike" cap="none" normalizeH="0" baseline="0" smtClean="0">
                        <a:ln>
                          <a:noFill/>
                        </a:ln>
                        <a:solidFill>
                          <a:srgbClr val="FFFFCC"/>
                        </a:solidFill>
                        <a:effectLst/>
                        <a:latin typeface="Times New Roman" panose="02020603050405020304" pitchFamily="18" charset="0"/>
                        <a:ea typeface="Lucida Sans Unicode" panose="020B0602030504020204" pitchFamily="34" charset="0"/>
                        <a:cs typeface="Lucida Sans Unicode" panose="020B0602030504020204" pitchFamily="34" charset="0"/>
                      </a:endParaRP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altLang="en-US" sz="2800" b="0" i="0" u="none" strike="noStrike" cap="none" normalizeH="0" baseline="0" smtClean="0">
                        <a:ln>
                          <a:noFill/>
                        </a:ln>
                        <a:solidFill>
                          <a:srgbClr val="FFFFCC"/>
                        </a:solidFill>
                        <a:effectLst/>
                        <a:latin typeface="Times New Roman" panose="02020603050405020304" pitchFamily="18" charset="0"/>
                        <a:ea typeface="Lucida Sans Unicode" panose="020B0602030504020204" pitchFamily="34" charset="0"/>
                        <a:cs typeface="Lucida Sans Unicode" panose="020B0602030504020204" pitchFamily="34" charset="0"/>
                      </a:endParaRP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altLang="en-US" sz="2800" b="0" i="0" u="none" strike="noStrike" cap="none" normalizeH="0" baseline="0" smtClean="0">
                        <a:ln>
                          <a:noFill/>
                        </a:ln>
                        <a:solidFill>
                          <a:srgbClr val="FFFFCC"/>
                        </a:solidFill>
                        <a:effectLst/>
                        <a:latin typeface="Times New Roman" panose="02020603050405020304" pitchFamily="18" charset="0"/>
                        <a:ea typeface="Lucida Sans Unicode" panose="020B0602030504020204" pitchFamily="34" charset="0"/>
                        <a:cs typeface="Lucida Sans Unicode" panose="020B0602030504020204" pitchFamily="34" charset="0"/>
                      </a:endParaRPr>
                    </a:p>
                  </a:txBody>
                  <a:tcPr marL="90000" marR="90000" marT="6444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23925">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6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en-US" sz="2000" b="0" i="0" u="none" strike="noStrike" cap="none" normalizeH="0" baseline="0" dirty="0" smtClean="0">
                          <a:ln>
                            <a:noFill/>
                          </a:ln>
                          <a:solidFill>
                            <a:schemeClr val="tx1"/>
                          </a:solidFill>
                          <a:effectLst/>
                          <a:latin typeface="+mn-lt"/>
                          <a:ea typeface="Lucida Sans Unicode" panose="020B0602030504020204" pitchFamily="34" charset="0"/>
                          <a:cs typeface="Lucida Sans Unicode" panose="020B0602030504020204" pitchFamily="34" charset="0"/>
                        </a:rPr>
                        <a:t>Низкокалорийный рацион</a:t>
                      </a:r>
                    </a:p>
                  </a:txBody>
                  <a:tcPr marL="90000" marR="90000" marT="61920" marB="46800"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65163">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6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en-US" sz="2000" b="0" i="0" u="none" strike="noStrike" cap="none" normalizeH="0" baseline="0" dirty="0" smtClean="0">
                          <a:ln>
                            <a:noFill/>
                          </a:ln>
                          <a:solidFill>
                            <a:schemeClr val="tx1"/>
                          </a:solidFill>
                          <a:effectLst/>
                          <a:latin typeface="+mn-lt"/>
                          <a:ea typeface="Lucida Sans Unicode" panose="020B0602030504020204" pitchFamily="34" charset="0"/>
                          <a:cs typeface="Lucida Sans Unicode" panose="020B0602030504020204" pitchFamily="34" charset="0"/>
                        </a:rPr>
                        <a:t>Потеря жировой массы</a:t>
                      </a:r>
                      <a:endParaRPr kumimoji="0" lang="en-US" altLang="en-US" sz="2000" b="0" i="0" u="none" strike="noStrike" cap="none" normalizeH="0" baseline="0" dirty="0" smtClean="0">
                        <a:ln>
                          <a:noFill/>
                        </a:ln>
                        <a:solidFill>
                          <a:schemeClr val="tx1"/>
                        </a:solidFill>
                        <a:effectLst/>
                        <a:latin typeface="+mn-lt"/>
                        <a:ea typeface="Lucida Sans Unicode" panose="020B0602030504020204" pitchFamily="34" charset="0"/>
                        <a:cs typeface="Lucida Sans Unicode" panose="020B0602030504020204" pitchFamily="34" charset="0"/>
                      </a:endParaRPr>
                    </a:p>
                  </a:txBody>
                  <a:tcPr marL="90000" marR="90000" marT="61920" marB="46800"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85813">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6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en-US" sz="2000" b="0" i="0" u="none" strike="noStrike" cap="none" normalizeH="0" baseline="0" dirty="0" smtClean="0">
                          <a:ln>
                            <a:noFill/>
                          </a:ln>
                          <a:solidFill>
                            <a:schemeClr val="tx1"/>
                          </a:solidFill>
                          <a:effectLst/>
                          <a:latin typeface="+mn-lt"/>
                          <a:ea typeface="Lucida Sans Unicode" panose="020B0602030504020204" pitchFamily="34" charset="0"/>
                          <a:cs typeface="Lucida Sans Unicode" panose="020B0602030504020204" pitchFamily="34" charset="0"/>
                        </a:rPr>
                        <a:t>Выключение 12-перстной кишки</a:t>
                      </a:r>
                    </a:p>
                  </a:txBody>
                  <a:tcPr marL="90000" marR="90000" marT="61920" marB="46800"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06450">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6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en-US" sz="2000" b="0" i="0" u="none" strike="noStrike" cap="none" normalizeH="0" baseline="0" dirty="0" err="1" smtClean="0">
                          <a:ln>
                            <a:noFill/>
                          </a:ln>
                          <a:solidFill>
                            <a:schemeClr val="tx1"/>
                          </a:solidFill>
                          <a:effectLst/>
                          <a:latin typeface="+mn-lt"/>
                          <a:ea typeface="Lucida Sans Unicode" panose="020B0602030504020204" pitchFamily="34" charset="0"/>
                          <a:cs typeface="Lucida Sans Unicode" panose="020B0602030504020204" pitchFamily="34" charset="0"/>
                        </a:rPr>
                        <a:t>Инкретиновый</a:t>
                      </a:r>
                      <a:r>
                        <a:rPr kumimoji="0" lang="ru-RU" altLang="en-US" sz="2000" b="0" i="0" u="none" strike="noStrike" cap="none" normalizeH="0" baseline="0" dirty="0" smtClean="0">
                          <a:ln>
                            <a:noFill/>
                          </a:ln>
                          <a:solidFill>
                            <a:schemeClr val="tx1"/>
                          </a:solidFill>
                          <a:effectLst/>
                          <a:latin typeface="+mn-lt"/>
                          <a:ea typeface="Lucida Sans Unicode" panose="020B0602030504020204" pitchFamily="34" charset="0"/>
                          <a:cs typeface="Lucida Sans Unicode" panose="020B0602030504020204" pitchFamily="34" charset="0"/>
                        </a:rPr>
                        <a:t> эффект </a:t>
                      </a:r>
                      <a:r>
                        <a:rPr kumimoji="0" lang="en-US" altLang="en-US" sz="2000" b="0" i="0" u="none" strike="noStrike" cap="none" normalizeH="0" baseline="0" dirty="0" smtClean="0">
                          <a:ln>
                            <a:noFill/>
                          </a:ln>
                          <a:solidFill>
                            <a:schemeClr val="tx1"/>
                          </a:solidFill>
                          <a:effectLst/>
                          <a:latin typeface="+mn-lt"/>
                          <a:ea typeface="Lucida Sans Unicode" panose="020B0602030504020204" pitchFamily="34" charset="0"/>
                          <a:cs typeface="Lucida Sans Unicode" panose="020B0602030504020204" pitchFamily="34" charset="0"/>
                        </a:rPr>
                        <a:t>(GLP-1, GIP, PYY </a:t>
                      </a:r>
                      <a:r>
                        <a:rPr kumimoji="0" lang="en-US" altLang="en-US" sz="2000" b="0" i="0" u="none" strike="noStrike" cap="none" normalizeH="0" baseline="0" dirty="0" err="1" smtClean="0">
                          <a:ln>
                            <a:noFill/>
                          </a:ln>
                          <a:solidFill>
                            <a:schemeClr val="tx1"/>
                          </a:solidFill>
                          <a:effectLst/>
                          <a:latin typeface="+mn-lt"/>
                          <a:ea typeface="Lucida Sans Unicode" panose="020B0602030504020204" pitchFamily="34" charset="0"/>
                          <a:cs typeface="Lucida Sans Unicode" panose="020B0602030504020204" pitchFamily="34" charset="0"/>
                        </a:rPr>
                        <a:t>etc</a:t>
                      </a:r>
                      <a:r>
                        <a:rPr kumimoji="0" lang="en-US" altLang="en-US" sz="2000" b="0" i="0" u="none" strike="noStrike" cap="none" normalizeH="0" baseline="0" dirty="0" smtClean="0">
                          <a:ln>
                            <a:noFill/>
                          </a:ln>
                          <a:solidFill>
                            <a:schemeClr val="tx1"/>
                          </a:solidFill>
                          <a:effectLst/>
                          <a:latin typeface="+mn-lt"/>
                          <a:ea typeface="Lucida Sans Unicode" panose="020B0602030504020204" pitchFamily="34" charset="0"/>
                          <a:cs typeface="Lucida Sans Unicode" panose="020B0602030504020204" pitchFamily="34" charset="0"/>
                        </a:rPr>
                        <a:t>)</a:t>
                      </a:r>
                    </a:p>
                  </a:txBody>
                  <a:tcPr marL="90000" marR="90000" marT="61920" marB="46800"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715963">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6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en-US" sz="2000" b="0" i="0" u="none" strike="noStrike" cap="none" normalizeH="0" baseline="0" dirty="0" err="1" smtClean="0">
                          <a:ln>
                            <a:noFill/>
                          </a:ln>
                          <a:solidFill>
                            <a:schemeClr val="tx1"/>
                          </a:solidFill>
                          <a:effectLst/>
                          <a:latin typeface="+mn-lt"/>
                          <a:ea typeface="Lucida Sans Unicode" panose="020B0602030504020204" pitchFamily="34" charset="0"/>
                          <a:cs typeface="Lucida Sans Unicode" panose="020B0602030504020204" pitchFamily="34" charset="0"/>
                        </a:rPr>
                        <a:t>Малабсорбция</a:t>
                      </a:r>
                      <a:endParaRPr kumimoji="0" lang="ru-RU" altLang="en-US" sz="2000" b="0" i="0" u="none" strike="noStrike" cap="none" normalizeH="0" baseline="0" dirty="0" smtClean="0">
                        <a:ln>
                          <a:noFill/>
                        </a:ln>
                        <a:solidFill>
                          <a:schemeClr val="tx1"/>
                        </a:solidFill>
                        <a:effectLst/>
                        <a:latin typeface="+mn-lt"/>
                        <a:ea typeface="Lucida Sans Unicode" panose="020B0602030504020204" pitchFamily="34" charset="0"/>
                        <a:cs typeface="Lucida Sans Unicode" panose="020B0602030504020204" pitchFamily="34" charset="0"/>
                      </a:endParaRPr>
                    </a:p>
                  </a:txBody>
                  <a:tcPr marL="90000" marR="90000" marT="61920" marB="46800"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dirty="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F9F9F9"/>
                        </a:buClr>
                        <a:buSzPct val="65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Book Antiqua" panose="02040602050305030304" pitchFamily="18" charset="0"/>
                        </a:defRPr>
                      </a:lvl1pPr>
                      <a:lvl2pPr marL="457200">
                        <a:spcBef>
                          <a:spcPct val="20000"/>
                        </a:spcBef>
                        <a:buClr>
                          <a:schemeClr val="tx1"/>
                        </a:buClr>
                        <a:buSzPct val="80000"/>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2pPr>
                      <a:lvl3pPr marL="914400">
                        <a:spcBef>
                          <a:spcPct val="20000"/>
                        </a:spcBef>
                        <a:buClr>
                          <a:schemeClr val="tx1"/>
                        </a:buClr>
                        <a:buSzPct val="9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Book Antiqua" panose="02040602050305030304" pitchFamily="18" charset="0"/>
                        </a:defRPr>
                      </a:lvl3pPr>
                      <a:lvl4pPr marL="1371600">
                        <a:spcBef>
                          <a:spcPct val="20000"/>
                        </a:spcBef>
                        <a:buClr>
                          <a:schemeClr val="tx1"/>
                        </a:buClr>
                        <a:buSzPct val="100000"/>
                        <a:buFont typeface="Wingdings 3" panose="050401020108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4pPr>
                      <a:lvl5pPr marL="1828800">
                        <a:spcBef>
                          <a:spcPct val="20000"/>
                        </a:spcBef>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5pPr>
                      <a:lvl6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6pPr>
                      <a:lvl7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7pPr>
                      <a:lvl8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8pPr>
                      <a:lvl9pPr indent="-228600" defTabSz="449263" eaLnBrk="0" fontAlgn="base" hangingPunct="0">
                        <a:spcBef>
                          <a:spcPct val="20000"/>
                        </a:spcBef>
                        <a:spcAft>
                          <a:spcPct val="0"/>
                        </a:spcAft>
                        <a:buClr>
                          <a:schemeClr val="tx1"/>
                        </a:buClr>
                        <a:buFont typeface="Wingdings 2" panose="05020102010507070707" pitchFamily="18"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Book Antiqua" panose="02040602050305030304" pitchFamily="18" charset="0"/>
                        </a:defRPr>
                      </a:lvl9pPr>
                    </a:lstStyle>
                    <a:p>
                      <a:pPr marL="0" marR="0" lvl="0" indent="0" algn="l" defTabSz="449263" rtl="0" eaLnBrk="1" fontAlgn="base" latinLnBrk="0" hangingPunct="1">
                        <a:lnSpc>
                          <a:spcPct val="95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800" b="1" i="0" u="none" strike="noStrike" cap="none" normalizeH="0" baseline="0" dirty="0" smtClean="0">
                          <a:ln>
                            <a:noFill/>
                          </a:ln>
                          <a:solidFill>
                            <a:schemeClr val="tx1"/>
                          </a:solidFill>
                          <a:effectLst/>
                          <a:latin typeface="Times New Roman" panose="02020603050405020304" pitchFamily="18" charset="0"/>
                          <a:ea typeface="Lucida Sans Unicode" panose="020B0602030504020204" pitchFamily="34" charset="0"/>
                          <a:cs typeface="Lucida Sans Unicode" panose="020B0602030504020204" pitchFamily="34" charset="0"/>
                        </a:rPr>
                        <a:t>+++</a:t>
                      </a:r>
                    </a:p>
                  </a:txBody>
                  <a:tcPr marL="90000" marR="90000" marT="6444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bl>
          </a:graphicData>
        </a:graphic>
      </p:graphicFrame>
      <p:grpSp>
        <p:nvGrpSpPr>
          <p:cNvPr id="44086" name="Group 124"/>
          <p:cNvGrpSpPr>
            <a:grpSpLocks/>
          </p:cNvGrpSpPr>
          <p:nvPr/>
        </p:nvGrpSpPr>
        <p:grpSpPr bwMode="auto">
          <a:xfrm>
            <a:off x="4953000" y="1828800"/>
            <a:ext cx="635000" cy="862013"/>
            <a:chOff x="3120" y="1152"/>
            <a:chExt cx="400" cy="543"/>
          </a:xfrm>
        </p:grpSpPr>
        <p:pic>
          <p:nvPicPr>
            <p:cNvPr id="44095" name="Picture 12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20" y="1152"/>
              <a:ext cx="401" cy="544"/>
            </a:xfrm>
            <a:prstGeom prst="rect">
              <a:avLst/>
            </a:prstGeom>
            <a:noFill/>
            <a:ln w="324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4096" name="Text Box 126"/>
            <p:cNvSpPr txBox="1">
              <a:spLocks noChangeArrowheads="1"/>
            </p:cNvSpPr>
            <p:nvPr/>
          </p:nvSpPr>
          <p:spPr bwMode="auto">
            <a:xfrm>
              <a:off x="3120" y="1152"/>
              <a:ext cx="401"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ru-RU" altLang="en-US"/>
            </a:p>
          </p:txBody>
        </p:sp>
      </p:grpSp>
      <p:grpSp>
        <p:nvGrpSpPr>
          <p:cNvPr id="44087" name="Group 127"/>
          <p:cNvGrpSpPr>
            <a:grpSpLocks/>
          </p:cNvGrpSpPr>
          <p:nvPr/>
        </p:nvGrpSpPr>
        <p:grpSpPr bwMode="auto">
          <a:xfrm>
            <a:off x="3886200" y="1828800"/>
            <a:ext cx="687388" cy="862013"/>
            <a:chOff x="2448" y="1152"/>
            <a:chExt cx="433" cy="543"/>
          </a:xfrm>
        </p:grpSpPr>
        <p:pic>
          <p:nvPicPr>
            <p:cNvPr id="44093" name="Picture 12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48" y="1152"/>
              <a:ext cx="434"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4094" name="Text Box 129"/>
            <p:cNvSpPr txBox="1">
              <a:spLocks noChangeArrowheads="1"/>
            </p:cNvSpPr>
            <p:nvPr/>
          </p:nvSpPr>
          <p:spPr bwMode="auto">
            <a:xfrm>
              <a:off x="2448" y="1152"/>
              <a:ext cx="434"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ru-RU" altLang="en-US"/>
            </a:p>
          </p:txBody>
        </p:sp>
      </p:grpSp>
      <p:grpSp>
        <p:nvGrpSpPr>
          <p:cNvPr id="44088" name="Group 130"/>
          <p:cNvGrpSpPr>
            <a:grpSpLocks/>
          </p:cNvGrpSpPr>
          <p:nvPr/>
        </p:nvGrpSpPr>
        <p:grpSpPr bwMode="auto">
          <a:xfrm>
            <a:off x="6019800" y="1752600"/>
            <a:ext cx="719138" cy="898525"/>
            <a:chOff x="3792" y="1104"/>
            <a:chExt cx="453" cy="566"/>
          </a:xfrm>
        </p:grpSpPr>
        <p:pic>
          <p:nvPicPr>
            <p:cNvPr id="44091" name="Picture 13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792" y="1104"/>
              <a:ext cx="454"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4092" name="Text Box 132"/>
            <p:cNvSpPr txBox="1">
              <a:spLocks noChangeArrowheads="1"/>
            </p:cNvSpPr>
            <p:nvPr/>
          </p:nvSpPr>
          <p:spPr bwMode="auto">
            <a:xfrm>
              <a:off x="3792" y="1104"/>
              <a:ext cx="454"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ru-RU" altLang="en-US"/>
            </a:p>
          </p:txBody>
        </p:sp>
      </p:grpSp>
      <p:pic>
        <p:nvPicPr>
          <p:cNvPr id="44089" name="Picture 13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086600" y="1752600"/>
            <a:ext cx="6985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44090" name="Picture 13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8077200" y="1752600"/>
            <a:ext cx="72548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15463912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685800" y="525463"/>
            <a:ext cx="7772400" cy="1311275"/>
          </a:xfrm>
          <a:prstGeom prst="rect">
            <a:avLst/>
          </a:prstGeom>
          <a:noFill/>
          <a:ln w="9525">
            <a:noFill/>
            <a:round/>
            <a:headEnd/>
            <a:tailEnd/>
          </a:ln>
        </p:spPr>
        <p:txBody>
          <a:bodyPr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000">
                <a:solidFill>
                  <a:srgbClr val="FFFFFF"/>
                </a:solidFill>
              </a:rPr>
              <a:t>Преимущества БПШ при сахарном диабете 2 типа</a:t>
            </a:r>
          </a:p>
        </p:txBody>
      </p:sp>
      <p:sp>
        <p:nvSpPr>
          <p:cNvPr id="41987" name="Text Box 2"/>
          <p:cNvSpPr txBox="1">
            <a:spLocks noChangeArrowheads="1"/>
          </p:cNvSpPr>
          <p:nvPr/>
        </p:nvSpPr>
        <p:spPr bwMode="auto">
          <a:xfrm>
            <a:off x="685800" y="1981200"/>
            <a:ext cx="7772400" cy="4114800"/>
          </a:xfrm>
          <a:prstGeom prst="rect">
            <a:avLst/>
          </a:prstGeom>
          <a:noFill/>
          <a:ln w="9525">
            <a:noFill/>
            <a:round/>
            <a:headEnd/>
            <a:tailEnd/>
          </a:ln>
        </p:spPr>
        <p:txBody>
          <a:bodyPr/>
          <a:lstStyle/>
          <a:p>
            <a:pPr marL="608013" indent="-608013">
              <a:lnSpc>
                <a:spcPct val="80000"/>
              </a:lnSpc>
              <a:spcBef>
                <a:spcPts val="700"/>
              </a:spcBef>
              <a:buClr>
                <a:srgbClr val="FFFF00"/>
              </a:buClr>
              <a:buSzPct val="100000"/>
              <a:buFont typeface="Times New Roman" pitchFamily="18"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ru-RU" sz="2800" b="1">
                <a:solidFill>
                  <a:srgbClr val="FFFF00"/>
                </a:solidFill>
              </a:rPr>
              <a:t>быстрое (в течение первых недель) наступление эффекта</a:t>
            </a:r>
          </a:p>
          <a:p>
            <a:pPr marL="608013" indent="-608013">
              <a:lnSpc>
                <a:spcPct val="80000"/>
              </a:lnSpc>
              <a:spcBef>
                <a:spcPts val="700"/>
              </a:spcBef>
              <a:buClr>
                <a:srgbClr val="00FFFF"/>
              </a:buClr>
              <a:buSzPct val="100000"/>
              <a:buFont typeface="Times New Roman" pitchFamily="18"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ru-RU" sz="2800" b="1">
                <a:solidFill>
                  <a:srgbClr val="00FFFF"/>
                </a:solidFill>
              </a:rPr>
              <a:t>независимость от дополнительной сахароснижающей терапии</a:t>
            </a:r>
          </a:p>
          <a:p>
            <a:pPr marL="608013" indent="-608013">
              <a:lnSpc>
                <a:spcPct val="80000"/>
              </a:lnSpc>
              <a:spcBef>
                <a:spcPts val="700"/>
              </a:spcBef>
              <a:buClr>
                <a:srgbClr val="CCFF33"/>
              </a:buClr>
              <a:buSzPct val="100000"/>
              <a:buFont typeface="Times New Roman" pitchFamily="18"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ru-RU" sz="2800" b="1">
                <a:solidFill>
                  <a:srgbClr val="CCFF33"/>
                </a:solidFill>
              </a:rPr>
              <a:t>независимость от диет и режима питания</a:t>
            </a:r>
          </a:p>
          <a:p>
            <a:pPr marL="608013" indent="-608013">
              <a:lnSpc>
                <a:spcPct val="80000"/>
              </a:lnSpc>
              <a:spcBef>
                <a:spcPts val="700"/>
              </a:spcBef>
              <a:buClr>
                <a:srgbClr val="FFCCFF"/>
              </a:buClr>
              <a:buSzPct val="100000"/>
              <a:buFont typeface="Times New Roman" pitchFamily="18"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ru-RU" sz="2800" b="1">
                <a:solidFill>
                  <a:srgbClr val="FFCCFF"/>
                </a:solidFill>
              </a:rPr>
              <a:t>выраженность и устойчивость эффекта </a:t>
            </a:r>
          </a:p>
          <a:p>
            <a:pPr marL="608013" indent="-608013">
              <a:lnSpc>
                <a:spcPct val="80000"/>
              </a:lnSpc>
              <a:spcBef>
                <a:spcPts val="700"/>
              </a:spcBef>
              <a:buClr>
                <a:srgbClr val="00FF00"/>
              </a:buClr>
              <a:buSzPct val="100000"/>
              <a:buFont typeface="Times New Roman" pitchFamily="18"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ru-RU" sz="2800" b="1">
                <a:solidFill>
                  <a:srgbClr val="00FF00"/>
                </a:solidFill>
              </a:rPr>
              <a:t>одновременное лечение других ассоциированных заболеваний (гипертония, апноэ, артралгии и др.) и коррекция нарушений липидного обмена</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685800" y="525463"/>
            <a:ext cx="7772400" cy="1311275"/>
          </a:xfrm>
          <a:prstGeom prst="rect">
            <a:avLst/>
          </a:prstGeom>
          <a:noFill/>
          <a:ln w="9525">
            <a:noFill/>
            <a:round/>
            <a:headEnd/>
            <a:tailEnd/>
          </a:ln>
        </p:spPr>
        <p:txBody>
          <a:bodyPr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000">
                <a:solidFill>
                  <a:srgbClr val="FFFFFF"/>
                </a:solidFill>
              </a:rPr>
              <a:t>Цена эффективного лечения СД2 путем БПШ</a:t>
            </a:r>
          </a:p>
        </p:txBody>
      </p:sp>
      <p:sp>
        <p:nvSpPr>
          <p:cNvPr id="43011" name="Text Box 2"/>
          <p:cNvSpPr txBox="1">
            <a:spLocks noChangeArrowheads="1"/>
          </p:cNvSpPr>
          <p:nvPr/>
        </p:nvSpPr>
        <p:spPr bwMode="auto">
          <a:xfrm>
            <a:off x="685800" y="1981200"/>
            <a:ext cx="7772400" cy="4114800"/>
          </a:xfrm>
          <a:prstGeom prst="rect">
            <a:avLst/>
          </a:prstGeom>
          <a:noFill/>
          <a:ln w="9525">
            <a:noFill/>
            <a:round/>
            <a:headEnd/>
            <a:tailEnd/>
          </a:ln>
        </p:spPr>
        <p:txBody>
          <a:bodyPr/>
          <a:lstStyle/>
          <a:p>
            <a:pPr marL="608013" indent="-608013">
              <a:lnSpc>
                <a:spcPct val="80000"/>
              </a:lnSpc>
              <a:spcBef>
                <a:spcPts val="700"/>
              </a:spcBef>
              <a:buClr>
                <a:srgbClr val="00FF00"/>
              </a:buClr>
              <a:buSzPct val="100000"/>
              <a:buFont typeface="Times New Roman" pitchFamily="18"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ru-RU" sz="2800" b="1" dirty="0" smtClean="0">
                <a:solidFill>
                  <a:srgbClr val="00FF00"/>
                </a:solidFill>
              </a:rPr>
              <a:t>Имеется небольшой риск послеоперационных осложнений</a:t>
            </a:r>
            <a:endParaRPr lang="ru-RU" sz="2800" b="1" dirty="0">
              <a:solidFill>
                <a:srgbClr val="00FF00"/>
              </a:solidFill>
            </a:endParaRPr>
          </a:p>
          <a:p>
            <a:pPr marL="608013" indent="-608013">
              <a:lnSpc>
                <a:spcPct val="80000"/>
              </a:lnSpc>
              <a:spcBef>
                <a:spcPts val="700"/>
              </a:spcBef>
              <a:buClr>
                <a:srgbClr val="FFCC00"/>
              </a:buClr>
              <a:buSzPct val="100000"/>
              <a:buFont typeface="Times New Roman" pitchFamily="18"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ru-RU" sz="2800" b="1" dirty="0">
                <a:solidFill>
                  <a:srgbClr val="FFCC00"/>
                </a:solidFill>
              </a:rPr>
              <a:t>Необходимость приема витаминно-минеральных добавок</a:t>
            </a:r>
          </a:p>
          <a:p>
            <a:pPr marL="608013" indent="-608013">
              <a:lnSpc>
                <a:spcPct val="80000"/>
              </a:lnSpc>
              <a:spcBef>
                <a:spcPts val="700"/>
              </a:spcBef>
              <a:buClr>
                <a:srgbClr val="00FFFF"/>
              </a:buClr>
              <a:buSzPct val="100000"/>
              <a:buFont typeface="Times New Roman" pitchFamily="18"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ru-RU" sz="2800" b="1" dirty="0">
                <a:solidFill>
                  <a:srgbClr val="00FFFF"/>
                </a:solidFill>
              </a:rPr>
              <a:t>Возможность развития дефицитных состояний (белок, </a:t>
            </a:r>
            <a:r>
              <a:rPr lang="ru-RU" sz="2800" b="1" dirty="0" err="1">
                <a:solidFill>
                  <a:srgbClr val="00FFFF"/>
                </a:solidFill>
              </a:rPr>
              <a:t>Са</a:t>
            </a:r>
            <a:r>
              <a:rPr lang="ru-RU" sz="2800" b="1" dirty="0">
                <a:solidFill>
                  <a:srgbClr val="00FFFF"/>
                </a:solidFill>
              </a:rPr>
              <a:t>, </a:t>
            </a:r>
            <a:r>
              <a:rPr lang="en-US" sz="2800" b="1" dirty="0">
                <a:solidFill>
                  <a:srgbClr val="00FFFF"/>
                </a:solidFill>
              </a:rPr>
              <a:t>Fe, </a:t>
            </a:r>
            <a:r>
              <a:rPr lang="en-US" sz="2800" b="1" dirty="0" err="1">
                <a:solidFill>
                  <a:srgbClr val="00FFFF"/>
                </a:solidFill>
              </a:rPr>
              <a:t>Vit</a:t>
            </a:r>
            <a:r>
              <a:rPr lang="en-US" sz="2800" b="1" dirty="0">
                <a:solidFill>
                  <a:srgbClr val="00FFFF"/>
                </a:solidFill>
              </a:rPr>
              <a:t> </a:t>
            </a:r>
            <a:r>
              <a:rPr lang="ru-RU" sz="2800" b="1" dirty="0">
                <a:solidFill>
                  <a:srgbClr val="00FFFF"/>
                </a:solidFill>
              </a:rPr>
              <a:t>группы </a:t>
            </a:r>
            <a:r>
              <a:rPr lang="en-US" sz="2800" b="1" dirty="0">
                <a:solidFill>
                  <a:srgbClr val="00FFFF"/>
                </a:solidFill>
              </a:rPr>
              <a:t>B, </a:t>
            </a:r>
            <a:r>
              <a:rPr lang="ru-RU" sz="2800" b="1" dirty="0">
                <a:solidFill>
                  <a:srgbClr val="00FFFF"/>
                </a:solidFill>
              </a:rPr>
              <a:t>жирорастворимых витаминов и др.), требующих коррекции</a:t>
            </a:r>
          </a:p>
          <a:p>
            <a:pPr marL="608013" indent="-608013">
              <a:lnSpc>
                <a:spcPct val="80000"/>
              </a:lnSpc>
              <a:spcBef>
                <a:spcPts val="700"/>
              </a:spcBef>
              <a:buClr>
                <a:srgbClr val="FF99FF"/>
              </a:buClr>
              <a:buSzPct val="100000"/>
              <a:buFont typeface="Times New Roman" pitchFamily="18"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ru-RU" sz="2800" b="1" dirty="0">
                <a:solidFill>
                  <a:srgbClr val="FF99FF"/>
                </a:solidFill>
              </a:rPr>
              <a:t>Возможные побочные эффекты (диарея, метеоризм, </a:t>
            </a:r>
            <a:r>
              <a:rPr lang="ru-RU" sz="2800" b="1" dirty="0" err="1">
                <a:solidFill>
                  <a:srgbClr val="FF99FF"/>
                </a:solidFill>
              </a:rPr>
              <a:t>проктологические</a:t>
            </a:r>
            <a:r>
              <a:rPr lang="ru-RU" sz="2800" b="1" dirty="0">
                <a:solidFill>
                  <a:srgbClr val="FF99FF"/>
                </a:solidFill>
              </a:rPr>
              <a:t> проблемы)</a:t>
            </a:r>
            <a:r>
              <a:rPr lang="ru-RU" sz="2800" b="1" dirty="0">
                <a:solidFill>
                  <a:srgbClr val="00FF00"/>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924944"/>
            <a:ext cx="8229600" cy="980728"/>
          </a:xfrm>
        </p:spPr>
        <p:txBody>
          <a:bodyPr>
            <a:normAutofit/>
          </a:bodyPr>
          <a:lstStyle/>
          <a:p>
            <a:r>
              <a:rPr lang="ru-RU" dirty="0" smtClean="0"/>
              <a:t>Спасибо за внимание</a:t>
            </a: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611188" y="2565400"/>
            <a:ext cx="80645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ru-RU" altLang="ru-RU" sz="2800" b="1"/>
              <a:t>Бариатрическая хирургия у подростков – есть ли перспектива?</a:t>
            </a:r>
            <a:r>
              <a:rPr lang="ru-RU" altLang="ru-RU" sz="2800"/>
              <a:t> </a:t>
            </a:r>
          </a:p>
        </p:txBody>
      </p:sp>
      <p:sp>
        <p:nvSpPr>
          <p:cNvPr id="34819" name="Text Box 3"/>
          <p:cNvSpPr txBox="1">
            <a:spLocks noChangeArrowheads="1"/>
          </p:cNvSpPr>
          <p:nvPr/>
        </p:nvSpPr>
        <p:spPr bwMode="auto">
          <a:xfrm>
            <a:off x="1763713" y="4581525"/>
            <a:ext cx="58324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ru-RU" altLang="ru-RU" sz="2000" b="1"/>
              <a:t>Неймарк А.Е., Яшков Ю.И., Щебеньков М.В.</a:t>
            </a:r>
          </a:p>
        </p:txBody>
      </p:sp>
    </p:spTree>
    <p:extLst>
      <p:ext uri="{BB962C8B-B14F-4D97-AF65-F5344CB8AC3E}">
        <p14:creationId xmlns:p14="http://schemas.microsoft.com/office/powerpoint/2010/main" xmlns="" val="35939719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79388" y="0"/>
            <a:ext cx="8713787" cy="2041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Aft>
                <a:spcPct val="20000"/>
              </a:spcAft>
            </a:pPr>
            <a:r>
              <a:rPr lang="ru-RU" altLang="ru-RU" sz="2000"/>
              <a:t>Исследование с участием 439 детей и подростков.</a:t>
            </a:r>
          </a:p>
          <a:p>
            <a:pPr algn="just">
              <a:spcAft>
                <a:spcPct val="20000"/>
              </a:spcAft>
            </a:pPr>
            <a:r>
              <a:rPr lang="ru-RU" altLang="ru-RU" sz="2000"/>
              <a:t>Увеличение ИМТ напрямую</a:t>
            </a:r>
            <a:r>
              <a:rPr lang="en-US" altLang="ru-RU" sz="2000"/>
              <a:t> </a:t>
            </a:r>
            <a:r>
              <a:rPr lang="ru-RU" altLang="ru-RU" sz="2000"/>
              <a:t>связано с формированием метаболического синдрома и прогрессированием инсулинорезистентности.</a:t>
            </a:r>
          </a:p>
          <a:p>
            <a:pPr algn="just">
              <a:spcAft>
                <a:spcPct val="20000"/>
              </a:spcAft>
            </a:pPr>
            <a:r>
              <a:rPr lang="ru-RU" altLang="ru-RU" sz="2000"/>
              <a:t>Прогрессирование ожирения приводит к ухудшению течения метаболического синдрома.</a:t>
            </a:r>
          </a:p>
        </p:txBody>
      </p:sp>
      <p:sp>
        <p:nvSpPr>
          <p:cNvPr id="10243" name="Text Box 3"/>
          <p:cNvSpPr txBox="1">
            <a:spLocks noChangeArrowheads="1"/>
          </p:cNvSpPr>
          <p:nvPr/>
        </p:nvSpPr>
        <p:spPr bwMode="auto">
          <a:xfrm>
            <a:off x="250825" y="5949950"/>
            <a:ext cx="8642350"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r>
              <a:rPr lang="ru-RU" altLang="ru-RU" sz="1400" b="1"/>
              <a:t>Weiss R, Dziura J, Burgert TS, Tamborlane WV, Taksali SE, Yeckel CW, Allen K, Lopes M, Savoye M, Morrison J, Sherwin RS, Caprio S. Obesity and the metabolic syndrome in children and adolescents. </a:t>
            </a:r>
            <a:r>
              <a:rPr lang="ru-RU" altLang="ru-RU" sz="1400" b="1" i="1"/>
              <a:t>N Engl J Med</a:t>
            </a:r>
            <a:r>
              <a:rPr lang="ru-RU" altLang="ru-RU" sz="1400" b="1"/>
              <a:t>. 2004;350:2362–2374</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6375" y="2276475"/>
            <a:ext cx="6119813" cy="3621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46" name="Line 6"/>
          <p:cNvSpPr>
            <a:spLocks noChangeShapeType="1"/>
          </p:cNvSpPr>
          <p:nvPr/>
        </p:nvSpPr>
        <p:spPr bwMode="auto">
          <a:xfrm flipV="1">
            <a:off x="2771775" y="2924175"/>
            <a:ext cx="4105275" cy="1944688"/>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xmlns="" val="22980076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0825" y="908050"/>
            <a:ext cx="8642350" cy="253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ru-RU" altLang="ru-RU" sz="2000"/>
              <a:t>Иследования показали значительное снижение качества жизни у подростков страдающих ожирением.</a:t>
            </a:r>
          </a:p>
          <a:p>
            <a:pPr algn="just">
              <a:spcBef>
                <a:spcPct val="50000"/>
              </a:spcBef>
            </a:pPr>
            <a:r>
              <a:rPr lang="ru-RU" altLang="ru-RU" sz="2000"/>
              <a:t>При этом последние исследования отмечают улучшение качества жизни подростков после бариатрической хирургии.</a:t>
            </a:r>
          </a:p>
          <a:p>
            <a:pPr algn="just">
              <a:spcBef>
                <a:spcPct val="50000"/>
              </a:spcBef>
            </a:pPr>
            <a:r>
              <a:rPr lang="ru-RU" altLang="ru-RU" sz="2000"/>
              <a:t>В процессе лечения ожирения многие подростки испытывают клинические проявления депрессии. После хирургического лечения отмечено существенное улучшение эмоционального фона.</a:t>
            </a:r>
          </a:p>
        </p:txBody>
      </p:sp>
      <p:sp>
        <p:nvSpPr>
          <p:cNvPr id="14339" name="Text Box 3"/>
          <p:cNvSpPr txBox="1">
            <a:spLocks noChangeArrowheads="1"/>
          </p:cNvSpPr>
          <p:nvPr/>
        </p:nvSpPr>
        <p:spPr bwMode="auto">
          <a:xfrm>
            <a:off x="179388" y="4221163"/>
            <a:ext cx="8786812" cy="2432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r>
              <a:rPr lang="ru-RU" altLang="ru-RU" sz="1400" b="1"/>
              <a:t>Ball K, Crawford D, Kenardy J. Longitudinal relationships among overweight, life satisfaction, and aspirations in young women. Obes Res 2004;12:1019 –30.</a:t>
            </a:r>
          </a:p>
          <a:p>
            <a:pPr algn="just"/>
            <a:r>
              <a:rPr lang="ru-RU" altLang="ru-RU" sz="1400" b="1"/>
              <a:t>Fallon EM, Tanofsky-Kraff M, Norman AC, et al. Health-related quality of life in overweight and nonoverweight black and white adolescents. J Pediatr 2005;147:443–50.</a:t>
            </a:r>
          </a:p>
          <a:p>
            <a:pPr algn="just"/>
            <a:r>
              <a:rPr lang="ru-RU" altLang="ru-RU" sz="1400" b="1"/>
              <a:t>Strauss RS, Pollack HA. Social marginalization of overweight children. Arch Pediatr Adolesc Med 2003;157:746 –52.</a:t>
            </a:r>
          </a:p>
          <a:p>
            <a:pPr algn="just"/>
            <a:r>
              <a:rPr lang="ru-RU" altLang="ru-RU" sz="1400" b="1"/>
              <a:t>Zeller MH, Roehrig HR, Modi AC, Daniels SR, Inge TH. Healthrelated quality of life and depressive symptoms in adolescents with extreme obesity presenting for bariatric surgery. Pediatrics 2006;117:1155–61.</a:t>
            </a:r>
          </a:p>
          <a:p>
            <a:pPr algn="just"/>
            <a:r>
              <a:rPr lang="ru-RU" altLang="ru-RU" sz="1400" b="1"/>
              <a:t>Zeller MH, Modi AC, Noll JG, et al. Psychosocial functioning improves following adolescent bariatric surgery. Obes Silver Spring 2009;17:985–90.</a:t>
            </a:r>
          </a:p>
        </p:txBody>
      </p:sp>
    </p:spTree>
    <p:extLst>
      <p:ext uri="{BB962C8B-B14F-4D97-AF65-F5344CB8AC3E}">
        <p14:creationId xmlns:p14="http://schemas.microsoft.com/office/powerpoint/2010/main" xmlns="" val="2642139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50825" y="260350"/>
            <a:ext cx="87122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ru-RU" altLang="ru-RU" sz="2000"/>
              <a:t>48% педиатров никогда не причислят ожирение к показанию для бариатрической хирургии у детей.</a:t>
            </a:r>
          </a:p>
        </p:txBody>
      </p:sp>
      <p:sp>
        <p:nvSpPr>
          <p:cNvPr id="12291" name="Text Box 3"/>
          <p:cNvSpPr txBox="1">
            <a:spLocks noChangeArrowheads="1"/>
          </p:cNvSpPr>
          <p:nvPr/>
        </p:nvSpPr>
        <p:spPr bwMode="auto">
          <a:xfrm>
            <a:off x="250825" y="5949950"/>
            <a:ext cx="8642350"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ru-RU" altLang="ru-RU" sz="1400" b="1"/>
              <a:t>Woolford SJ, Clark SJ, Gebremariam A, Davis MM, Freed GL. To cut or not to cut: physicians’ perspectives on referring adolescents for bariatric surgery. </a:t>
            </a:r>
            <a:r>
              <a:rPr lang="ru-RU" altLang="ru-RU" sz="1400" b="1" i="1"/>
              <a:t>Obes Surg</a:t>
            </a:r>
            <a:r>
              <a:rPr lang="ru-RU" altLang="ru-RU" sz="1400" b="1"/>
              <a:t>. 2010;20(7):937-42. doi:10.1007/s11695-010-0152-9.</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62463" y="2976563"/>
            <a:ext cx="219075" cy="904875"/>
          </a:xfrm>
          <a:prstGeom prst="rect">
            <a:avLst/>
          </a:prstGeom>
          <a:noFill/>
          <a:extLst>
            <a:ext uri="{909E8E84-426E-40DD-AFC4-6F175D3DCCD1}">
              <a14:hiddenFill xmlns:a14="http://schemas.microsoft.com/office/drawing/2010/main" xmlns="">
                <a:solidFill>
                  <a:srgbClr val="FFFFFF"/>
                </a:solidFill>
              </a14:hiddenFill>
            </a:ext>
          </a:extLst>
        </p:spPr>
      </p:pic>
      <p:pic>
        <p:nvPicPr>
          <p:cNvPr id="12293" name="Picture 5" descr="Child recomendatoi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8313" y="1989138"/>
            <a:ext cx="8172450" cy="37417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2294" name="Text Box 6"/>
          <p:cNvSpPr txBox="1">
            <a:spLocks noChangeArrowheads="1"/>
          </p:cNvSpPr>
          <p:nvPr/>
        </p:nvSpPr>
        <p:spPr bwMode="auto">
          <a:xfrm rot="16200000">
            <a:off x="-802481" y="3188494"/>
            <a:ext cx="27352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sz="1600"/>
              <a:t>Количество специалистов</a:t>
            </a:r>
          </a:p>
        </p:txBody>
      </p:sp>
      <p:sp>
        <p:nvSpPr>
          <p:cNvPr id="12295" name="Text Box 7"/>
          <p:cNvSpPr txBox="1">
            <a:spLocks noChangeArrowheads="1"/>
          </p:cNvSpPr>
          <p:nvPr/>
        </p:nvSpPr>
        <p:spPr bwMode="auto">
          <a:xfrm>
            <a:off x="611188" y="1196975"/>
            <a:ext cx="80645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ru-RU" altLang="ru-RU" b="1"/>
              <a:t>Возраст пациента, когда, по мнению терапевтов, может быть выполнена бариатрическая операция</a:t>
            </a:r>
          </a:p>
        </p:txBody>
      </p:sp>
    </p:spTree>
    <p:extLst>
      <p:ext uri="{BB962C8B-B14F-4D97-AF65-F5344CB8AC3E}">
        <p14:creationId xmlns:p14="http://schemas.microsoft.com/office/powerpoint/2010/main" xmlns="" val="1113085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250825" y="981075"/>
            <a:ext cx="8642350" cy="3771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tIns="91440" bIns="91440"/>
          <a:lstStyle>
            <a:lvl1pPr marL="342900" indent="-341313" defTabSz="449263">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anose="020B0604020202020204" pitchFamily="34" charset="0"/>
                <a:cs typeface="Arial" panose="020B0604020202020204" pitchFamily="34" charset="0"/>
              </a:defRPr>
            </a:lvl1pPr>
            <a:lvl2pPr marL="742950" indent="-285750" defTabSz="449263">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anose="020B0604020202020204" pitchFamily="34" charset="0"/>
                <a:cs typeface="Arial" panose="020B0604020202020204" pitchFamily="34" charset="0"/>
              </a:defRPr>
            </a:lvl2pPr>
            <a:lvl3pPr marL="1143000" indent="-228600" defTabSz="449263">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anose="020B0604020202020204" pitchFamily="34" charset="0"/>
                <a:cs typeface="Arial" panose="020B0604020202020204" pitchFamily="34" charset="0"/>
              </a:defRPr>
            </a:lvl3pPr>
            <a:lvl4pPr marL="1600200" indent="-228600" defTabSz="449263">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anose="020B0604020202020204" pitchFamily="34" charset="0"/>
                <a:cs typeface="Arial" panose="020B0604020202020204" pitchFamily="34" charset="0"/>
              </a:defRPr>
            </a:lvl4pPr>
            <a:lvl5pPr marL="2057400" indent="-228600" defTabSz="449263">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anose="020B0604020202020204" pitchFamily="34" charset="0"/>
                <a:cs typeface="Arial" panose="020B0604020202020204" pitchFamily="34" charset="0"/>
              </a:defRPr>
            </a:lvl9pPr>
          </a:lstStyle>
          <a:p>
            <a:pPr algn="just">
              <a:buSzPct val="100000"/>
            </a:pPr>
            <a:r>
              <a:rPr lang="ru-RU" altLang="ru-RU"/>
              <a:t>В мировой литературе все чаще появляются упоминания о применении</a:t>
            </a:r>
          </a:p>
          <a:p>
            <a:pPr algn="just">
              <a:buSzPct val="100000"/>
            </a:pPr>
            <a:r>
              <a:rPr lang="ru-RU" altLang="ru-RU"/>
              <a:t>бариатрической хирургии по отношению к подросткам с морбидным</a:t>
            </a:r>
            <a:r>
              <a:rPr lang="en-US" altLang="ru-RU"/>
              <a:t> </a:t>
            </a:r>
            <a:r>
              <a:rPr lang="ru-RU" altLang="ru-RU"/>
              <a:t>ожирением и</a:t>
            </a:r>
            <a:r>
              <a:rPr lang="en-US" altLang="ru-RU"/>
              <a:t> </a:t>
            </a:r>
            <a:r>
              <a:rPr lang="ru-RU" altLang="ru-RU"/>
              <a:t>высокой степенью коморбидности. </a:t>
            </a:r>
          </a:p>
          <a:p>
            <a:pPr algn="just">
              <a:buSzPct val="100000"/>
            </a:pPr>
            <a:endParaRPr lang="ru-RU" altLang="ru-RU"/>
          </a:p>
          <a:p>
            <a:pPr algn="just">
              <a:buSzPct val="100000"/>
            </a:pPr>
            <a:r>
              <a:rPr lang="ru-RU" altLang="ru-RU"/>
              <a:t>С 1996 по 2003 год в Соединенных Штатах Америки проведено более 2744</a:t>
            </a:r>
            <a:r>
              <a:rPr lang="en-US" altLang="ru-RU"/>
              <a:t> </a:t>
            </a:r>
            <a:r>
              <a:rPr lang="ru-RU" altLang="ru-RU"/>
              <a:t>бариатрических операций у подростков (</a:t>
            </a:r>
            <a:r>
              <a:rPr lang="en-US" altLang="ru-RU"/>
              <a:t>Tsai WS</a:t>
            </a:r>
            <a:r>
              <a:rPr lang="ru-RU" altLang="ru-RU"/>
              <a:t>, </a:t>
            </a:r>
            <a:r>
              <a:rPr lang="en-US" altLang="ru-RU"/>
              <a:t>Inge TH</a:t>
            </a:r>
            <a:r>
              <a:rPr lang="ru-RU" altLang="ru-RU"/>
              <a:t>, </a:t>
            </a:r>
            <a:r>
              <a:rPr lang="en-US" altLang="ru-RU"/>
              <a:t>Burd RS</a:t>
            </a:r>
            <a:r>
              <a:rPr lang="ru-RU" altLang="ru-RU"/>
              <a:t>, 2007).</a:t>
            </a:r>
          </a:p>
          <a:p>
            <a:pPr algn="just">
              <a:buSzPct val="100000"/>
            </a:pPr>
            <a:endParaRPr lang="ru-RU" altLang="ru-RU"/>
          </a:p>
          <a:p>
            <a:pPr algn="just">
              <a:buSzPct val="100000"/>
            </a:pPr>
            <a:r>
              <a:rPr lang="ru-RU" altLang="ru-RU"/>
              <a:t>С 2009 года в США проводится до 1600 операций в год (</a:t>
            </a:r>
            <a:r>
              <a:rPr lang="en-US" altLang="ru-RU"/>
              <a:t>Zwintscher NP</a:t>
            </a:r>
            <a:r>
              <a:rPr lang="ru-RU" altLang="ru-RU"/>
              <a:t>, </a:t>
            </a:r>
            <a:r>
              <a:rPr lang="en-US" altLang="ru-RU"/>
              <a:t>Azarow KS</a:t>
            </a:r>
            <a:r>
              <a:rPr lang="ru-RU" altLang="ru-RU"/>
              <a:t>,</a:t>
            </a:r>
            <a:r>
              <a:rPr lang="en-US" altLang="ru-RU"/>
              <a:t> Horton JD</a:t>
            </a:r>
            <a:r>
              <a:rPr lang="ru-RU" altLang="ru-RU"/>
              <a:t>, </a:t>
            </a:r>
            <a:r>
              <a:rPr lang="en-US" altLang="ru-RU"/>
              <a:t>et al</a:t>
            </a:r>
            <a:r>
              <a:rPr lang="ru-RU" altLang="ru-RU"/>
              <a:t>, 2013). </a:t>
            </a:r>
          </a:p>
          <a:p>
            <a:pPr algn="just">
              <a:buSzPct val="100000"/>
            </a:pPr>
            <a:endParaRPr lang="ru-RU" altLang="ru-RU"/>
          </a:p>
          <a:p>
            <a:pPr algn="just">
              <a:buSzPct val="100000"/>
            </a:pPr>
            <a:r>
              <a:rPr lang="ru-RU" altLang="ru-RU"/>
              <a:t>Средний показатель снижения ИМТ через год после проведенных операций</a:t>
            </a:r>
            <a:r>
              <a:rPr lang="en-US" altLang="ru-RU"/>
              <a:t> </a:t>
            </a:r>
            <a:r>
              <a:rPr lang="ru-RU" altLang="ru-RU"/>
              <a:t>составляет 13,5 кг/м2 (</a:t>
            </a:r>
            <a:r>
              <a:rPr lang="en-US" altLang="ru-RU"/>
              <a:t>Black JA et al</a:t>
            </a:r>
            <a:r>
              <a:rPr lang="ru-RU" altLang="ru-RU"/>
              <a:t>, 2013). </a:t>
            </a:r>
          </a:p>
        </p:txBody>
      </p:sp>
      <p:sp>
        <p:nvSpPr>
          <p:cNvPr id="22530" name="Text Box 2"/>
          <p:cNvSpPr txBox="1">
            <a:spLocks noChangeArrowheads="1"/>
          </p:cNvSpPr>
          <p:nvPr/>
        </p:nvSpPr>
        <p:spPr bwMode="auto">
          <a:xfrm>
            <a:off x="849313" y="349250"/>
            <a:ext cx="7481887"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a:buSzPct val="100000"/>
            </a:pPr>
            <a:r>
              <a:rPr lang="ru-RU" altLang="ru-RU" sz="2400" b="1"/>
              <a:t>Хирургическое лечение ожирения у подростков</a:t>
            </a:r>
          </a:p>
        </p:txBody>
      </p:sp>
      <p:sp>
        <p:nvSpPr>
          <p:cNvPr id="19461" name="Text Box 5"/>
          <p:cNvSpPr txBox="1">
            <a:spLocks noChangeArrowheads="1"/>
          </p:cNvSpPr>
          <p:nvPr/>
        </p:nvSpPr>
        <p:spPr bwMode="auto">
          <a:xfrm>
            <a:off x="323850" y="4724400"/>
            <a:ext cx="8424863" cy="1628775"/>
          </a:xfrm>
          <a:prstGeom prst="rect">
            <a:avLst/>
          </a:prstGeom>
          <a:noFill/>
          <a:ln w="254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ru-RU" altLang="ru-RU" b="1"/>
              <a:t>К сожалению, большинство представленных в литературе исследований очень слабой статистической силы, одноцентровые, ретроспективные, с небольшим сроком отдаленного наблюдения.</a:t>
            </a:r>
          </a:p>
          <a:p>
            <a:pPr algn="just">
              <a:spcBef>
                <a:spcPct val="50000"/>
              </a:spcBef>
            </a:pPr>
            <a:r>
              <a:rPr lang="ru-RU" altLang="ru-RU" b="1"/>
              <a:t>Все это затрудняет дать адекватную оценку применения бариатрической хирургии у детей. </a:t>
            </a:r>
          </a:p>
        </p:txBody>
      </p:sp>
    </p:spTree>
    <p:extLst>
      <p:ext uri="{BB962C8B-B14F-4D97-AF65-F5344CB8AC3E}">
        <p14:creationId xmlns:p14="http://schemas.microsoft.com/office/powerpoint/2010/main" xmlns="" val="40152386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628775"/>
            <a:ext cx="9144000" cy="3554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413" name="Text Box 5"/>
          <p:cNvSpPr txBox="1">
            <a:spLocks noChangeArrowheads="1"/>
          </p:cNvSpPr>
          <p:nvPr/>
        </p:nvSpPr>
        <p:spPr bwMode="auto">
          <a:xfrm>
            <a:off x="250825" y="5876925"/>
            <a:ext cx="8569325"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ru-RU" altLang="ru-RU" sz="1400" b="1"/>
              <a:t>Kelly A.S. и др. Severe obesity in children and adolescents: identification, associated health risks, and treatment approaches: a scientific statement from the American Heart Association. // Circulation. 2013. Т. 128. № 15. С. 1689–712.</a:t>
            </a:r>
          </a:p>
        </p:txBody>
      </p:sp>
      <p:sp>
        <p:nvSpPr>
          <p:cNvPr id="17414" name="Text Box 6"/>
          <p:cNvSpPr txBox="1">
            <a:spLocks noChangeArrowheads="1"/>
          </p:cNvSpPr>
          <p:nvPr/>
        </p:nvSpPr>
        <p:spPr bwMode="auto">
          <a:xfrm>
            <a:off x="250825" y="188913"/>
            <a:ext cx="85693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ru-RU" altLang="ru-RU" sz="2400" b="1"/>
              <a:t>Результаты бариатрической хирургии у подростков</a:t>
            </a:r>
          </a:p>
        </p:txBody>
      </p:sp>
      <p:pic>
        <p:nvPicPr>
          <p:cNvPr id="17415"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03350" y="692150"/>
            <a:ext cx="65532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416" name="Oval 8"/>
          <p:cNvSpPr>
            <a:spLocks noChangeArrowheads="1"/>
          </p:cNvSpPr>
          <p:nvPr/>
        </p:nvSpPr>
        <p:spPr bwMode="auto">
          <a:xfrm>
            <a:off x="8101013" y="2205038"/>
            <a:ext cx="792162" cy="3024187"/>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3363612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57200" y="188913"/>
            <a:ext cx="8435975" cy="863600"/>
          </a:xfrm>
        </p:spPr>
        <p:txBody>
          <a:bodyPr/>
          <a:lstStyle/>
          <a:p>
            <a:pPr algn="ctr" eaLnBrk="1" hangingPunct="1"/>
            <a:r>
              <a:rPr lang="ru-RU" sz="3200" b="1" dirty="0" smtClean="0">
                <a:solidFill>
                  <a:srgbClr val="FFFF00"/>
                </a:solidFill>
              </a:rPr>
              <a:t>Актуальность проблемы ожирения</a:t>
            </a:r>
            <a:endParaRPr lang="ru-RU" b="1" dirty="0" smtClean="0">
              <a:solidFill>
                <a:srgbClr val="FFFF00"/>
              </a:solidFill>
            </a:endParaRPr>
          </a:p>
        </p:txBody>
      </p:sp>
      <p:sp>
        <p:nvSpPr>
          <p:cNvPr id="3" name="Объект 2"/>
          <p:cNvSpPr>
            <a:spLocks noGrp="1"/>
          </p:cNvSpPr>
          <p:nvPr>
            <p:ph idx="1"/>
          </p:nvPr>
        </p:nvSpPr>
        <p:spPr>
          <a:xfrm>
            <a:off x="107950" y="1125538"/>
            <a:ext cx="8856663" cy="5616575"/>
          </a:xfrm>
        </p:spPr>
        <p:txBody>
          <a:bodyPr>
            <a:normAutofit fontScale="62500" lnSpcReduction="20000"/>
          </a:bodyPr>
          <a:lstStyle/>
          <a:p>
            <a:pPr marL="420624" indent="-384048" eaLnBrk="1" fontAlgn="auto" hangingPunct="1">
              <a:lnSpc>
                <a:spcPct val="115000"/>
              </a:lnSpc>
              <a:spcAft>
                <a:spcPts val="1000"/>
              </a:spcAft>
              <a:buFont typeface="Wingdings 2"/>
              <a:buChar char=""/>
              <a:defRPr/>
            </a:pPr>
            <a:r>
              <a:rPr lang="ru-RU" sz="3200" dirty="0">
                <a:latin typeface="Times New Roman"/>
                <a:ea typeface="Calibri"/>
                <a:cs typeface="Times New Roman"/>
              </a:rPr>
              <a:t>Продолжительность жизни людей страдающих ожирением укорачивается на 5-20 лет в зависимости от пола, возраста и национальности </a:t>
            </a:r>
            <a:r>
              <a:rPr lang="ru-RU" sz="3200" dirty="0" smtClean="0">
                <a:latin typeface="Times New Roman"/>
                <a:ea typeface="Calibri"/>
                <a:cs typeface="Times New Roman"/>
              </a:rPr>
              <a:t>[</a:t>
            </a:r>
            <a:r>
              <a:rPr lang="en-US" sz="3200" dirty="0" err="1">
                <a:latin typeface="Times New Roman"/>
                <a:ea typeface="Calibri"/>
                <a:cs typeface="Times New Roman"/>
              </a:rPr>
              <a:t>Sj</a:t>
            </a:r>
            <a:r>
              <a:rPr lang="ru-RU" sz="3200" dirty="0">
                <a:latin typeface="Times New Roman"/>
                <a:ea typeface="Calibri"/>
                <a:cs typeface="Times New Roman"/>
              </a:rPr>
              <a:t>ö</a:t>
            </a:r>
            <a:r>
              <a:rPr lang="en-US" sz="3200" dirty="0" err="1">
                <a:latin typeface="Times New Roman"/>
                <a:ea typeface="Calibri"/>
                <a:cs typeface="Times New Roman"/>
              </a:rPr>
              <a:t>str</a:t>
            </a:r>
            <a:r>
              <a:rPr lang="ru-RU" sz="3200" dirty="0">
                <a:latin typeface="Times New Roman"/>
                <a:ea typeface="Calibri"/>
                <a:cs typeface="Times New Roman"/>
              </a:rPr>
              <a:t>ö</a:t>
            </a:r>
            <a:r>
              <a:rPr lang="en-US" sz="3200" dirty="0">
                <a:latin typeface="Times New Roman"/>
                <a:ea typeface="Calibri"/>
                <a:cs typeface="Times New Roman"/>
              </a:rPr>
              <a:t>m L</a:t>
            </a:r>
            <a:r>
              <a:rPr lang="ru-RU" sz="3200" dirty="0" smtClean="0">
                <a:latin typeface="Times New Roman"/>
                <a:ea typeface="Calibri"/>
                <a:cs typeface="Times New Roman"/>
              </a:rPr>
              <a:t>]. </a:t>
            </a:r>
            <a:endParaRPr lang="ru-RU" sz="2400" dirty="0">
              <a:latin typeface="Calibri"/>
              <a:ea typeface="Calibri"/>
              <a:cs typeface="Times New Roman"/>
            </a:endParaRPr>
          </a:p>
          <a:p>
            <a:pPr marL="420624" indent="-384048" eaLnBrk="1" fontAlgn="auto" hangingPunct="1">
              <a:lnSpc>
                <a:spcPct val="115000"/>
              </a:lnSpc>
              <a:spcAft>
                <a:spcPts val="1000"/>
              </a:spcAft>
              <a:buFont typeface="Wingdings 2"/>
              <a:buChar char=""/>
              <a:defRPr/>
            </a:pPr>
            <a:r>
              <a:rPr lang="ru-RU" sz="3200" dirty="0">
                <a:latin typeface="Times New Roman"/>
                <a:ea typeface="Calibri"/>
                <a:cs typeface="Times New Roman"/>
              </a:rPr>
              <a:t>Причиной смерти людей во всем мире значительно чаще становится ожирение, чем голодание </a:t>
            </a:r>
            <a:r>
              <a:rPr lang="ru-RU" sz="3200" dirty="0" smtClean="0">
                <a:latin typeface="Times New Roman"/>
                <a:ea typeface="Calibri"/>
                <a:cs typeface="Times New Roman"/>
              </a:rPr>
              <a:t>[</a:t>
            </a:r>
            <a:r>
              <a:rPr lang="ru-RU" sz="3200" dirty="0" err="1">
                <a:latin typeface="Times New Roman"/>
                <a:ea typeface="Calibri"/>
                <a:cs typeface="Times New Roman"/>
              </a:rPr>
              <a:t>Frühbeck</a:t>
            </a:r>
            <a:r>
              <a:rPr lang="ru-RU" sz="3200" dirty="0">
                <a:latin typeface="Times New Roman"/>
                <a:ea typeface="Calibri"/>
                <a:cs typeface="Times New Roman"/>
              </a:rPr>
              <a:t> G, </a:t>
            </a:r>
            <a:r>
              <a:rPr lang="ru-RU" sz="3200" dirty="0" err="1">
                <a:latin typeface="Times New Roman"/>
                <a:ea typeface="Calibri"/>
                <a:cs typeface="Times New Roman"/>
              </a:rPr>
              <a:t>Toplak</a:t>
            </a:r>
            <a:r>
              <a:rPr lang="ru-RU" sz="3200" dirty="0">
                <a:latin typeface="Times New Roman"/>
                <a:ea typeface="Calibri"/>
                <a:cs typeface="Times New Roman"/>
              </a:rPr>
              <a:t> H, </a:t>
            </a:r>
            <a:r>
              <a:rPr lang="ru-RU" sz="3200" dirty="0" err="1">
                <a:latin typeface="Times New Roman"/>
                <a:ea typeface="Calibri"/>
                <a:cs typeface="Times New Roman"/>
              </a:rPr>
              <a:t>Woodward</a:t>
            </a:r>
            <a:r>
              <a:rPr lang="ru-RU" sz="3200" dirty="0">
                <a:latin typeface="Times New Roman"/>
                <a:ea typeface="Calibri"/>
                <a:cs typeface="Times New Roman"/>
              </a:rPr>
              <a:t> E</a:t>
            </a:r>
            <a:r>
              <a:rPr lang="ru-RU" sz="3200" dirty="0" smtClean="0">
                <a:latin typeface="Times New Roman"/>
                <a:ea typeface="Calibri"/>
                <a:cs typeface="Times New Roman"/>
              </a:rPr>
              <a:t>].</a:t>
            </a:r>
            <a:endParaRPr lang="ru-RU" sz="2400" dirty="0">
              <a:latin typeface="Calibri"/>
              <a:ea typeface="Calibri"/>
              <a:cs typeface="Times New Roman"/>
            </a:endParaRPr>
          </a:p>
          <a:p>
            <a:pPr marL="420624" indent="-384048" eaLnBrk="1" fontAlgn="auto" hangingPunct="1">
              <a:lnSpc>
                <a:spcPct val="115000"/>
              </a:lnSpc>
              <a:spcAft>
                <a:spcPts val="1000"/>
              </a:spcAft>
              <a:buFont typeface="Wingdings 2"/>
              <a:buChar char=""/>
              <a:defRPr/>
            </a:pPr>
            <a:r>
              <a:rPr lang="ru-RU" sz="3200" dirty="0">
                <a:latin typeface="Times New Roman"/>
                <a:ea typeface="Calibri"/>
                <a:cs typeface="Times New Roman"/>
              </a:rPr>
              <a:t>По данным систематического анализа 19 </a:t>
            </a:r>
            <a:r>
              <a:rPr lang="ru-RU" sz="3200" dirty="0" err="1">
                <a:latin typeface="Times New Roman"/>
                <a:ea typeface="Calibri"/>
                <a:cs typeface="Times New Roman"/>
              </a:rPr>
              <a:t>проспективных</a:t>
            </a:r>
            <a:r>
              <a:rPr lang="ru-RU" sz="3200" dirty="0">
                <a:latin typeface="Times New Roman"/>
                <a:ea typeface="Calibri"/>
                <a:cs typeface="Times New Roman"/>
              </a:rPr>
              <a:t> исследований выполненных в общей сложности на 1.46 </a:t>
            </a:r>
            <a:r>
              <a:rPr lang="ru-RU" sz="3200" dirty="0" err="1" smtClean="0">
                <a:latin typeface="Times New Roman"/>
                <a:ea typeface="Calibri"/>
                <a:cs typeface="Times New Roman"/>
              </a:rPr>
              <a:t>млн</a:t>
            </a:r>
            <a:r>
              <a:rPr lang="ru-RU" sz="3200" dirty="0" smtClean="0">
                <a:latin typeface="Times New Roman"/>
                <a:ea typeface="Calibri"/>
                <a:cs typeface="Times New Roman"/>
              </a:rPr>
              <a:t> </a:t>
            </a:r>
            <a:r>
              <a:rPr lang="ru-RU" sz="3200" dirty="0">
                <a:latin typeface="Times New Roman"/>
                <a:ea typeface="Calibri"/>
                <a:cs typeface="Times New Roman"/>
              </a:rPr>
              <a:t>белого населения планеты следует, что с увеличением ИМТ на 5 единиц риск смертности возрастает на 31%</a:t>
            </a:r>
            <a:r>
              <a:rPr lang="ru-RU" sz="2400" dirty="0">
                <a:latin typeface="Calibri"/>
                <a:ea typeface="Calibri"/>
                <a:cs typeface="Times New Roman"/>
              </a:rPr>
              <a:t> </a:t>
            </a:r>
            <a:r>
              <a:rPr lang="ru-RU" sz="3200" dirty="0" smtClean="0">
                <a:latin typeface="Times New Roman"/>
                <a:ea typeface="Calibri"/>
                <a:cs typeface="Times New Roman"/>
              </a:rPr>
              <a:t>[</a:t>
            </a:r>
            <a:r>
              <a:rPr lang="en-GB" sz="3200" dirty="0" err="1">
                <a:latin typeface="Times New Roman"/>
                <a:ea typeface="Calibri"/>
                <a:cs typeface="Times New Roman"/>
              </a:rPr>
              <a:t>Berrington</a:t>
            </a:r>
            <a:r>
              <a:rPr lang="en-GB" sz="3200" dirty="0">
                <a:latin typeface="Times New Roman"/>
                <a:ea typeface="Calibri"/>
                <a:cs typeface="Times New Roman"/>
              </a:rPr>
              <a:t> de Gonzalez A</a:t>
            </a:r>
            <a:r>
              <a:rPr lang="ru-RU" sz="3200" dirty="0">
                <a:latin typeface="Times New Roman"/>
                <a:ea typeface="Calibri"/>
                <a:cs typeface="Times New Roman"/>
              </a:rPr>
              <a:t>, </a:t>
            </a:r>
            <a:r>
              <a:rPr lang="en-GB" sz="3200" dirty="0" err="1">
                <a:latin typeface="Times New Roman"/>
                <a:ea typeface="Calibri"/>
                <a:cs typeface="Times New Roman"/>
              </a:rPr>
              <a:t>Hartge</a:t>
            </a:r>
            <a:r>
              <a:rPr lang="en-GB" sz="3200" dirty="0">
                <a:latin typeface="Times New Roman"/>
                <a:ea typeface="Calibri"/>
                <a:cs typeface="Times New Roman"/>
              </a:rPr>
              <a:t> P</a:t>
            </a:r>
            <a:r>
              <a:rPr lang="ru-RU" sz="3200" dirty="0">
                <a:latin typeface="Times New Roman"/>
                <a:ea typeface="Calibri"/>
                <a:cs typeface="Times New Roman"/>
              </a:rPr>
              <a:t>, </a:t>
            </a:r>
            <a:r>
              <a:rPr lang="en-GB" sz="3200" dirty="0" err="1">
                <a:latin typeface="Times New Roman"/>
                <a:ea typeface="Calibri"/>
                <a:cs typeface="Times New Roman"/>
              </a:rPr>
              <a:t>Cerhan</a:t>
            </a:r>
            <a:r>
              <a:rPr lang="en-GB" sz="3200" dirty="0">
                <a:latin typeface="Times New Roman"/>
                <a:ea typeface="Calibri"/>
                <a:cs typeface="Times New Roman"/>
              </a:rPr>
              <a:t> JR</a:t>
            </a:r>
            <a:r>
              <a:rPr lang="ru-RU" sz="3200" dirty="0" smtClean="0">
                <a:latin typeface="Times New Roman"/>
                <a:ea typeface="Calibri"/>
                <a:cs typeface="Times New Roman"/>
              </a:rPr>
              <a:t>].</a:t>
            </a:r>
            <a:endParaRPr lang="ru-RU" sz="2400" dirty="0">
              <a:latin typeface="Calibri"/>
              <a:ea typeface="Calibri"/>
              <a:cs typeface="Times New Roman"/>
            </a:endParaRPr>
          </a:p>
          <a:p>
            <a:pPr marL="420624" indent="-384048" eaLnBrk="1" fontAlgn="auto" hangingPunct="1">
              <a:lnSpc>
                <a:spcPct val="115000"/>
              </a:lnSpc>
              <a:spcAft>
                <a:spcPts val="1000"/>
              </a:spcAft>
              <a:buFont typeface="Wingdings 2"/>
              <a:buChar char=""/>
              <a:defRPr/>
            </a:pPr>
            <a:r>
              <a:rPr lang="ru-RU" sz="3200" dirty="0" err="1">
                <a:solidFill>
                  <a:srgbClr val="FFFF00"/>
                </a:solidFill>
                <a:latin typeface="Times New Roman"/>
                <a:ea typeface="Calibri"/>
                <a:cs typeface="Times New Roman"/>
              </a:rPr>
              <a:t>Бариатрическая</a:t>
            </a:r>
            <a:r>
              <a:rPr lang="ru-RU" sz="3200" dirty="0">
                <a:solidFill>
                  <a:srgbClr val="FFFF00"/>
                </a:solidFill>
                <a:latin typeface="Times New Roman"/>
                <a:ea typeface="Calibri"/>
                <a:cs typeface="Times New Roman"/>
              </a:rPr>
              <a:t> хирургия в настоящее время является самым эффективным способом в борьбе с </a:t>
            </a:r>
            <a:r>
              <a:rPr lang="ru-RU" sz="3200" dirty="0" smtClean="0">
                <a:solidFill>
                  <a:srgbClr val="FFFF00"/>
                </a:solidFill>
                <a:latin typeface="Times New Roman"/>
                <a:ea typeface="Calibri"/>
                <a:cs typeface="Times New Roman"/>
              </a:rPr>
              <a:t>ожирением, </a:t>
            </a:r>
            <a:r>
              <a:rPr lang="ru-RU" sz="3200" dirty="0" smtClean="0">
                <a:latin typeface="Times New Roman"/>
                <a:ea typeface="Calibri"/>
                <a:cs typeface="Times New Roman"/>
              </a:rPr>
              <a:t>существенно </a:t>
            </a:r>
            <a:r>
              <a:rPr lang="ru-RU" sz="3200" dirty="0">
                <a:latin typeface="Times New Roman"/>
                <a:ea typeface="Calibri"/>
                <a:cs typeface="Times New Roman"/>
              </a:rPr>
              <a:t>сокращает как частоту развития сопутствующих ожирению заболеваний, так и смертность больных. Кроме того она позволяет существенно снизить финансовые затраты на лечение сопутствующих ожирению заболеваний </a:t>
            </a:r>
            <a:r>
              <a:rPr lang="ru-RU" sz="3200" dirty="0" smtClean="0">
                <a:latin typeface="Times New Roman"/>
                <a:ea typeface="Calibri"/>
                <a:cs typeface="Times New Roman"/>
              </a:rPr>
              <a:t>[</a:t>
            </a:r>
            <a:r>
              <a:rPr lang="en-US" sz="3200" dirty="0" err="1">
                <a:latin typeface="Times New Roman"/>
                <a:ea typeface="Calibri"/>
                <a:cs typeface="Times New Roman"/>
              </a:rPr>
              <a:t>Sj</a:t>
            </a:r>
            <a:r>
              <a:rPr lang="ru-RU" sz="3200" dirty="0">
                <a:latin typeface="Times New Roman"/>
                <a:ea typeface="Calibri"/>
                <a:cs typeface="Times New Roman"/>
              </a:rPr>
              <a:t>ö</a:t>
            </a:r>
            <a:r>
              <a:rPr lang="en-US" sz="3200" dirty="0" err="1">
                <a:latin typeface="Times New Roman"/>
                <a:ea typeface="Calibri"/>
                <a:cs typeface="Times New Roman"/>
              </a:rPr>
              <a:t>str</a:t>
            </a:r>
            <a:r>
              <a:rPr lang="ru-RU" sz="3200" dirty="0">
                <a:latin typeface="Times New Roman"/>
                <a:ea typeface="Calibri"/>
                <a:cs typeface="Times New Roman"/>
              </a:rPr>
              <a:t>ö</a:t>
            </a:r>
            <a:r>
              <a:rPr lang="en-US" sz="3200" dirty="0">
                <a:latin typeface="Times New Roman"/>
                <a:ea typeface="Calibri"/>
                <a:cs typeface="Times New Roman"/>
              </a:rPr>
              <a:t>m L</a:t>
            </a:r>
            <a:r>
              <a:rPr lang="ru-RU" sz="3200" dirty="0">
                <a:latin typeface="Times New Roman"/>
                <a:ea typeface="Calibri"/>
                <a:cs typeface="Times New Roman"/>
              </a:rPr>
              <a:t>,</a:t>
            </a:r>
            <a:r>
              <a:rPr lang="ru-RU" sz="2800" dirty="0">
                <a:latin typeface="Calibri"/>
                <a:ea typeface="Calibri"/>
                <a:cs typeface="Times New Roman"/>
              </a:rPr>
              <a:t> </a:t>
            </a:r>
            <a:r>
              <a:rPr lang="en-US" sz="3200" dirty="0" err="1">
                <a:latin typeface="Times New Roman"/>
                <a:ea typeface="Calibri"/>
                <a:cs typeface="Times New Roman"/>
              </a:rPr>
              <a:t>Neovius</a:t>
            </a:r>
            <a:r>
              <a:rPr lang="en-US" sz="3200" dirty="0">
                <a:latin typeface="Times New Roman"/>
                <a:ea typeface="Calibri"/>
                <a:cs typeface="Times New Roman"/>
              </a:rPr>
              <a:t> M</a:t>
            </a:r>
            <a:r>
              <a:rPr lang="ru-RU" sz="3200" dirty="0">
                <a:latin typeface="Times New Roman"/>
                <a:ea typeface="Calibri"/>
                <a:cs typeface="Times New Roman"/>
              </a:rPr>
              <a:t>, </a:t>
            </a:r>
            <a:r>
              <a:rPr lang="en-US" sz="3200" dirty="0" err="1">
                <a:latin typeface="Times New Roman"/>
                <a:ea typeface="Calibri"/>
                <a:cs typeface="Times New Roman"/>
              </a:rPr>
              <a:t>Narbro</a:t>
            </a:r>
            <a:r>
              <a:rPr lang="en-US" sz="3200" dirty="0">
                <a:latin typeface="Times New Roman"/>
                <a:ea typeface="Calibri"/>
                <a:cs typeface="Times New Roman"/>
              </a:rPr>
              <a:t> K</a:t>
            </a:r>
            <a:r>
              <a:rPr lang="ru-RU" sz="3200" dirty="0">
                <a:latin typeface="Times New Roman"/>
                <a:ea typeface="Calibri"/>
                <a:cs typeface="Times New Roman"/>
              </a:rPr>
              <a:t>, </a:t>
            </a:r>
            <a:r>
              <a:rPr lang="en-US" sz="3200" dirty="0">
                <a:latin typeface="Times New Roman"/>
                <a:ea typeface="Calibri"/>
                <a:cs typeface="Times New Roman"/>
              </a:rPr>
              <a:t>Keating C</a:t>
            </a:r>
            <a:r>
              <a:rPr lang="ru-RU" sz="3200" dirty="0">
                <a:latin typeface="Times New Roman"/>
                <a:ea typeface="Calibri"/>
                <a:cs typeface="Times New Roman"/>
              </a:rPr>
              <a:t>, </a:t>
            </a:r>
            <a:r>
              <a:rPr lang="en-US" sz="3200" dirty="0" err="1">
                <a:latin typeface="Times New Roman"/>
                <a:ea typeface="Calibri"/>
                <a:cs typeface="Times New Roman"/>
              </a:rPr>
              <a:t>Peltonen</a:t>
            </a:r>
            <a:r>
              <a:rPr lang="en-US" sz="3200" dirty="0">
                <a:latin typeface="Times New Roman"/>
                <a:ea typeface="Calibri"/>
                <a:cs typeface="Times New Roman"/>
              </a:rPr>
              <a:t> M</a:t>
            </a:r>
            <a:r>
              <a:rPr lang="ru-RU" sz="3200" dirty="0" smtClean="0">
                <a:latin typeface="Times New Roman"/>
                <a:ea typeface="Calibri"/>
                <a:cs typeface="Times New Roman"/>
              </a:rPr>
              <a:t>].</a:t>
            </a:r>
            <a:endParaRPr lang="ru-RU" sz="2400" dirty="0">
              <a:latin typeface="Calibri"/>
              <a:ea typeface="Calibri"/>
              <a:cs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900113" y="0"/>
            <a:ext cx="7369175" cy="782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tIns="91440" bIns="91440"/>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a:buSzPct val="100000"/>
            </a:pPr>
            <a:r>
              <a:rPr lang="en-US" altLang="ru-RU" sz="2000" b="1"/>
              <a:t>The Teen–Longitudinal Assessment of Bariatric Surgery (Teen-LABS) Study</a:t>
            </a:r>
          </a:p>
        </p:txBody>
      </p:sp>
      <p:sp>
        <p:nvSpPr>
          <p:cNvPr id="27650" name="Text Box 2"/>
          <p:cNvSpPr txBox="1">
            <a:spLocks noChangeArrowheads="1"/>
          </p:cNvSpPr>
          <p:nvPr/>
        </p:nvSpPr>
        <p:spPr bwMode="auto">
          <a:xfrm>
            <a:off x="250825" y="1125538"/>
            <a:ext cx="8707438" cy="9159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just">
              <a:buSzPct val="100000"/>
            </a:pPr>
            <a:r>
              <a:rPr lang="ru-RU" altLang="ru-RU"/>
              <a:t>Сравнение эффективности различных вариантов хирургической коррекции морбидного ожирения у подростков и динамическое наблюдение в течение 3 лет с оценкой побочных действий оперативного лечения</a:t>
            </a:r>
          </a:p>
        </p:txBody>
      </p:sp>
      <p:sp>
        <p:nvSpPr>
          <p:cNvPr id="27651" name="Rectangle 3"/>
          <p:cNvSpPr>
            <a:spLocks noChangeArrowheads="1"/>
          </p:cNvSpPr>
          <p:nvPr/>
        </p:nvSpPr>
        <p:spPr bwMode="auto">
          <a:xfrm>
            <a:off x="395288" y="2276475"/>
            <a:ext cx="8432800" cy="31130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buSzPct val="100000"/>
            </a:pPr>
            <a:r>
              <a:rPr lang="ru-RU" altLang="ru-RU" i="1"/>
              <a:t>Сроки наблюдения:</a:t>
            </a:r>
            <a:r>
              <a:rPr lang="ru-RU" altLang="ru-RU"/>
              <a:t> </a:t>
            </a:r>
            <a:r>
              <a:rPr lang="en-US" altLang="ru-RU"/>
              <a:t>3 </a:t>
            </a:r>
            <a:r>
              <a:rPr lang="ru-RU" altLang="ru-RU"/>
              <a:t>года</a:t>
            </a:r>
          </a:p>
          <a:p>
            <a:pPr>
              <a:buSzPct val="100000"/>
            </a:pPr>
            <a:endParaRPr lang="ru-RU" altLang="ru-RU"/>
          </a:p>
          <a:p>
            <a:pPr>
              <a:buSzPct val="100000"/>
            </a:pPr>
            <a:r>
              <a:rPr lang="ru-RU" altLang="ru-RU" i="1"/>
              <a:t>Средний возраст:</a:t>
            </a:r>
            <a:r>
              <a:rPr lang="ru-RU" altLang="ru-RU"/>
              <a:t> </a:t>
            </a:r>
            <a:r>
              <a:rPr lang="en-US" altLang="ru-RU"/>
              <a:t>17,1</a:t>
            </a:r>
            <a:r>
              <a:rPr lang="ru-RU" altLang="ru-RU"/>
              <a:t> лет</a:t>
            </a:r>
          </a:p>
          <a:p>
            <a:pPr>
              <a:buSzPct val="100000"/>
            </a:pPr>
            <a:endParaRPr lang="ru-RU" altLang="ru-RU"/>
          </a:p>
          <a:p>
            <a:pPr>
              <a:buSzPct val="100000"/>
            </a:pPr>
            <a:r>
              <a:rPr lang="ru-RU" altLang="ru-RU" i="1"/>
              <a:t>Критерии включения:</a:t>
            </a:r>
            <a:r>
              <a:rPr lang="ru-RU" altLang="ru-RU"/>
              <a:t> ИМТ </a:t>
            </a:r>
            <a:r>
              <a:rPr lang="en-US" altLang="ru-RU"/>
              <a:t>&gt;40 </a:t>
            </a:r>
            <a:r>
              <a:rPr lang="ru-RU" altLang="ru-RU"/>
              <a:t>кг/м2, либо </a:t>
            </a:r>
            <a:r>
              <a:rPr lang="en-US" altLang="ru-RU"/>
              <a:t>&gt;</a:t>
            </a:r>
            <a:r>
              <a:rPr lang="ru-RU" altLang="ru-RU"/>
              <a:t>35 кг/м2 с коморбидностью</a:t>
            </a:r>
          </a:p>
          <a:p>
            <a:pPr>
              <a:buSzPct val="100000"/>
            </a:pPr>
            <a:endParaRPr lang="en-US" altLang="ru-RU" i="1"/>
          </a:p>
          <a:p>
            <a:pPr>
              <a:buSzPct val="100000"/>
            </a:pPr>
            <a:r>
              <a:rPr lang="ru-RU" altLang="ru-RU" i="1"/>
              <a:t>Средний ИМТ:</a:t>
            </a:r>
            <a:r>
              <a:rPr lang="ru-RU" altLang="ru-RU"/>
              <a:t> 50.5 кг/м2</a:t>
            </a:r>
          </a:p>
          <a:p>
            <a:pPr>
              <a:buSzPct val="100000"/>
            </a:pPr>
            <a:endParaRPr lang="ru-RU" altLang="ru-RU"/>
          </a:p>
          <a:p>
            <a:pPr>
              <a:buSzPct val="100000"/>
            </a:pPr>
            <a:r>
              <a:rPr lang="ru-RU" altLang="ru-RU"/>
              <a:t>Самые распространенные коморбидные состояния: дислипидемия  </a:t>
            </a:r>
            <a:r>
              <a:rPr lang="en-US" altLang="ru-RU"/>
              <a:t>(74%)</a:t>
            </a:r>
            <a:r>
              <a:rPr lang="ru-RU" altLang="ru-RU"/>
              <a:t>, ночное апное</a:t>
            </a:r>
            <a:r>
              <a:rPr lang="en-US" altLang="ru-RU"/>
              <a:t> (57%), </a:t>
            </a:r>
            <a:r>
              <a:rPr lang="ru-RU" altLang="ru-RU"/>
              <a:t>боли в спине и суставах </a:t>
            </a:r>
            <a:r>
              <a:rPr lang="en-US" altLang="ru-RU"/>
              <a:t>(46%), </a:t>
            </a:r>
            <a:r>
              <a:rPr lang="ru-RU" altLang="ru-RU"/>
              <a:t>гипертензия</a:t>
            </a:r>
            <a:r>
              <a:rPr lang="en-US" altLang="ru-RU"/>
              <a:t> (45%), </a:t>
            </a:r>
            <a:r>
              <a:rPr lang="ru-RU" altLang="ru-RU"/>
              <a:t>неалкогольная жировая болезнь печени </a:t>
            </a:r>
            <a:r>
              <a:rPr lang="en-US" altLang="ru-RU"/>
              <a:t>(37%)</a:t>
            </a:r>
            <a:endParaRPr lang="en-US" altLang="ru-RU" sz="1400"/>
          </a:p>
        </p:txBody>
      </p:sp>
      <p:sp>
        <p:nvSpPr>
          <p:cNvPr id="24581" name="Text Box 5"/>
          <p:cNvSpPr txBox="1">
            <a:spLocks noChangeArrowheads="1"/>
          </p:cNvSpPr>
          <p:nvPr/>
        </p:nvSpPr>
        <p:spPr bwMode="auto">
          <a:xfrm>
            <a:off x="250825" y="5876925"/>
            <a:ext cx="8713788"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sz="1400" b="1"/>
              <a:t>Michalsky M.P. и др. Adolescent bariatric surgery program characteristics: The Teen Longitudinal Assessment of Bariatric Surgery (Teen-LABS) study experience. // Semin. Pediatr. Surg. 2014. Т. 23. № 1. С. 5–10.</a:t>
            </a:r>
          </a:p>
        </p:txBody>
      </p:sp>
    </p:spTree>
    <p:extLst>
      <p:ext uri="{BB962C8B-B14F-4D97-AF65-F5344CB8AC3E}">
        <p14:creationId xmlns:p14="http://schemas.microsoft.com/office/powerpoint/2010/main" xmlns="" val="34378695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hape 193"/>
          <p:cNvSpPr txBox="1">
            <a:spLocks noGrp="1"/>
          </p:cNvSpPr>
          <p:nvPr>
            <p:ph type="title" idx="4294967295"/>
          </p:nvPr>
        </p:nvSpPr>
        <p:spPr>
          <a:xfrm>
            <a:off x="323850" y="0"/>
            <a:ext cx="8569325" cy="698500"/>
          </a:xfrm>
        </p:spPr>
        <p:txBody>
          <a:bodyPr tIns="91440" bIns="91440" anchor="t">
            <a:normAutofit fontScale="90000"/>
          </a:bodyPr>
          <a:lstStyle/>
          <a:p>
            <a:pPr>
              <a:buClr>
                <a:srgbClr val="FFFFFF"/>
              </a:buClr>
              <a:buFont typeface="Raleway" charset="0"/>
              <a:buNone/>
            </a:pPr>
            <a:r>
              <a:rPr lang="en-US" altLang="ru-RU" sz="2000" b="1">
                <a:solidFill>
                  <a:schemeClr val="tx1"/>
                </a:solidFill>
              </a:rPr>
              <a:t>The Teen–Longitudinal Assessment of Bariatric Surgery </a:t>
            </a:r>
            <a:br>
              <a:rPr lang="en-US" altLang="ru-RU" sz="2000" b="1">
                <a:solidFill>
                  <a:schemeClr val="tx1"/>
                </a:solidFill>
              </a:rPr>
            </a:br>
            <a:r>
              <a:rPr lang="en-US" altLang="ru-RU" sz="2000" b="1">
                <a:solidFill>
                  <a:schemeClr val="tx1"/>
                </a:solidFill>
              </a:rPr>
              <a:t>(Teen-LABS) Study</a:t>
            </a:r>
            <a:r>
              <a:rPr lang="ru-RU" altLang="ru-RU" sz="2000"/>
              <a:t> </a:t>
            </a:r>
            <a:r>
              <a:rPr lang="en-US" altLang="ru-RU" sz="2000"/>
              <a:t/>
            </a:r>
            <a:br>
              <a:rPr lang="en-US" altLang="ru-RU" sz="2000"/>
            </a:br>
            <a:r>
              <a:rPr lang="ru-RU" altLang="ru-RU" sz="2400" b="1">
                <a:solidFill>
                  <a:schemeClr val="tx1"/>
                </a:solidFill>
                <a:latin typeface="Raleway" charset="0"/>
                <a:sym typeface="Raleway" charset="0"/>
              </a:rPr>
              <a:t>Результаты через 3 года</a:t>
            </a:r>
            <a:endParaRPr lang="ru-RU" altLang="ru-RU" sz="2400" b="1">
              <a:solidFill>
                <a:schemeClr val="tx1"/>
              </a:solidFill>
            </a:endParaRPr>
          </a:p>
        </p:txBody>
      </p:sp>
      <p:sp>
        <p:nvSpPr>
          <p:cNvPr id="2" name="Прямоугольник 1"/>
          <p:cNvSpPr/>
          <p:nvPr/>
        </p:nvSpPr>
        <p:spPr>
          <a:xfrm>
            <a:off x="0" y="1700213"/>
            <a:ext cx="4392613" cy="3003550"/>
          </a:xfrm>
          <a:prstGeom prst="rect">
            <a:avLst/>
          </a:prstGeom>
        </p:spPr>
        <p:txBody>
          <a:bodyPr>
            <a:spAutoFit/>
          </a:bodyPr>
          <a:lstStyle>
            <a:lvl1pPr marL="285750" indent="-285750" defTabSz="449263">
              <a:defRPr>
                <a:solidFill>
                  <a:schemeClr val="tx1"/>
                </a:solidFill>
                <a:latin typeface="Arial" panose="020B0604020202020204" pitchFamily="34" charset="0"/>
                <a:cs typeface="Arial" panose="020B0604020202020204" pitchFamily="34" charset="0"/>
              </a:defRPr>
            </a:lvl1pPr>
            <a:lvl2pPr marL="742950" indent="-285750" defTabSz="449263">
              <a:defRPr>
                <a:solidFill>
                  <a:schemeClr val="tx1"/>
                </a:solidFill>
                <a:latin typeface="Arial" panose="020B0604020202020204" pitchFamily="34" charset="0"/>
                <a:cs typeface="Arial" panose="020B0604020202020204" pitchFamily="34" charset="0"/>
              </a:defRPr>
            </a:lvl2pPr>
            <a:lvl3pPr marL="1143000" indent="-228600" defTabSz="449263">
              <a:defRPr>
                <a:solidFill>
                  <a:schemeClr val="tx1"/>
                </a:solidFill>
                <a:latin typeface="Arial" panose="020B0604020202020204" pitchFamily="34" charset="0"/>
                <a:cs typeface="Arial" panose="020B0604020202020204" pitchFamily="34" charset="0"/>
              </a:defRPr>
            </a:lvl3pPr>
            <a:lvl4pPr marL="1600200" indent="-228600" defTabSz="449263">
              <a:defRPr>
                <a:solidFill>
                  <a:schemeClr val="tx1"/>
                </a:solidFill>
                <a:latin typeface="Arial" panose="020B0604020202020204" pitchFamily="34" charset="0"/>
                <a:cs typeface="Arial" panose="020B0604020202020204" pitchFamily="34" charset="0"/>
              </a:defRPr>
            </a:lvl4pPr>
            <a:lvl5pPr marL="2057400" indent="-228600" defTabSz="449263">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30000"/>
              </a:spcAft>
              <a:buClr>
                <a:srgbClr val="000000"/>
              </a:buClr>
              <a:buSzPct val="100000"/>
              <a:buFont typeface="Arial" panose="020B0604020202020204" pitchFamily="34" charset="0"/>
              <a:buChar char="•"/>
            </a:pPr>
            <a:r>
              <a:rPr lang="ru-RU" altLang="ru-RU"/>
              <a:t>Группа пациентов после желудочного шунтирования -  снижение ИМТ на 27% (15,1 кг/м2)</a:t>
            </a:r>
          </a:p>
          <a:p>
            <a:pPr>
              <a:spcAft>
                <a:spcPct val="30000"/>
              </a:spcAft>
              <a:buClr>
                <a:srgbClr val="000000"/>
              </a:buClr>
              <a:buSzPct val="100000"/>
              <a:buFont typeface="Arial" panose="020B0604020202020204" pitchFamily="34" charset="0"/>
              <a:buChar char="•"/>
            </a:pPr>
            <a:r>
              <a:rPr lang="ru-RU" altLang="ru-RU"/>
              <a:t>Группа пациентов после продольной резекции желудка – снижение на 26% (13,1 кг/м2) </a:t>
            </a:r>
          </a:p>
          <a:p>
            <a:pPr>
              <a:buClr>
                <a:srgbClr val="000000"/>
              </a:buClr>
              <a:buSzPct val="100000"/>
              <a:buFont typeface="Times New Roman" panose="02020603050405020304" pitchFamily="18" charset="0"/>
              <a:buNone/>
            </a:pPr>
            <a:r>
              <a:rPr lang="en-US" altLang="ru-RU"/>
              <a:t>     </a:t>
            </a:r>
          </a:p>
          <a:p>
            <a:pPr>
              <a:buClr>
                <a:srgbClr val="000000"/>
              </a:buClr>
              <a:buSzPct val="100000"/>
              <a:buFont typeface="Times New Roman" panose="02020603050405020304" pitchFamily="18" charset="0"/>
              <a:buNone/>
            </a:pPr>
            <a:r>
              <a:rPr lang="en-US" altLang="ru-RU"/>
              <a:t>  </a:t>
            </a:r>
            <a:r>
              <a:rPr lang="ru-RU" altLang="ru-RU"/>
              <a:t>К окончанию исследования 26% участников не имели ожирения. </a:t>
            </a:r>
          </a:p>
          <a:p>
            <a:pPr>
              <a:buClr>
                <a:srgbClr val="000000"/>
              </a:buClr>
              <a:buSzPct val="100000"/>
              <a:buFont typeface="Times New Roman" panose="02020603050405020304" pitchFamily="18" charset="0"/>
              <a:buNone/>
            </a:pPr>
            <a:endParaRPr lang="ru-RU" altLang="ru-RU"/>
          </a:p>
        </p:txBody>
      </p:sp>
      <p:sp>
        <p:nvSpPr>
          <p:cNvPr id="27649" name="Text Box 1"/>
          <p:cNvSpPr txBox="1">
            <a:spLocks noChangeArrowheads="1"/>
          </p:cNvSpPr>
          <p:nvPr/>
        </p:nvSpPr>
        <p:spPr bwMode="auto">
          <a:xfrm>
            <a:off x="395288" y="6165850"/>
            <a:ext cx="7993062" cy="692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tIns="91440" bIns="91440"/>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buSzPct val="100000"/>
            </a:pPr>
            <a:r>
              <a:rPr lang="ru-RU" altLang="ru-RU" sz="1400" b="1"/>
              <a:t>Inge T.H. и др. Weight Loss and Health Status 3 Years after Bariatric Surgery in Adolescents // N. Engl. J. Med. 2016. Т. 374. № 2. С. 113–123.</a:t>
            </a:r>
            <a:endParaRPr lang="en-US" altLang="ru-RU" sz="1400" b="1"/>
          </a:p>
        </p:txBody>
      </p:sp>
      <p:pic>
        <p:nvPicPr>
          <p:cNvPr id="2662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40200" y="1341438"/>
            <a:ext cx="4845050" cy="3506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42729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hape 193"/>
          <p:cNvSpPr txBox="1">
            <a:spLocks noGrp="1"/>
          </p:cNvSpPr>
          <p:nvPr>
            <p:ph type="title" idx="4294967295"/>
          </p:nvPr>
        </p:nvSpPr>
        <p:spPr>
          <a:xfrm>
            <a:off x="323850" y="0"/>
            <a:ext cx="8569325" cy="698500"/>
          </a:xfrm>
        </p:spPr>
        <p:txBody>
          <a:bodyPr tIns="91440" bIns="91440" anchor="t">
            <a:normAutofit fontScale="90000"/>
          </a:bodyPr>
          <a:lstStyle/>
          <a:p>
            <a:pPr>
              <a:buClr>
                <a:srgbClr val="FFFFFF"/>
              </a:buClr>
              <a:buFont typeface="Raleway" charset="0"/>
              <a:buNone/>
            </a:pPr>
            <a:r>
              <a:rPr lang="en-US" altLang="ru-RU" sz="2000" b="1">
                <a:solidFill>
                  <a:schemeClr val="tx1"/>
                </a:solidFill>
              </a:rPr>
              <a:t>The Teen–Longitudinal Assessment of Bariatric Surgery </a:t>
            </a:r>
            <a:br>
              <a:rPr lang="en-US" altLang="ru-RU" sz="2000" b="1">
                <a:solidFill>
                  <a:schemeClr val="tx1"/>
                </a:solidFill>
              </a:rPr>
            </a:br>
            <a:r>
              <a:rPr lang="en-US" altLang="ru-RU" sz="2000" b="1">
                <a:solidFill>
                  <a:schemeClr val="tx1"/>
                </a:solidFill>
              </a:rPr>
              <a:t>(Teen-LABS) Study</a:t>
            </a:r>
            <a:r>
              <a:rPr lang="ru-RU" altLang="ru-RU" sz="2000"/>
              <a:t> </a:t>
            </a:r>
            <a:r>
              <a:rPr lang="en-US" altLang="ru-RU" sz="2000"/>
              <a:t/>
            </a:r>
            <a:br>
              <a:rPr lang="en-US" altLang="ru-RU" sz="2000"/>
            </a:br>
            <a:r>
              <a:rPr lang="ru-RU" altLang="ru-RU" sz="2400" b="1">
                <a:solidFill>
                  <a:schemeClr val="tx1"/>
                </a:solidFill>
                <a:latin typeface="Raleway" charset="0"/>
                <a:sym typeface="Raleway" charset="0"/>
              </a:rPr>
              <a:t>Результаты через 3 года</a:t>
            </a:r>
            <a:endParaRPr lang="ru-RU" altLang="ru-RU" sz="2400" b="1">
              <a:solidFill>
                <a:schemeClr val="tx1"/>
              </a:solidFill>
            </a:endParaRPr>
          </a:p>
        </p:txBody>
      </p:sp>
      <p:sp>
        <p:nvSpPr>
          <p:cNvPr id="2" name="Прямоугольник 1"/>
          <p:cNvSpPr/>
          <p:nvPr/>
        </p:nvSpPr>
        <p:spPr>
          <a:xfrm>
            <a:off x="323850" y="1052513"/>
            <a:ext cx="8496300" cy="1465262"/>
          </a:xfrm>
          <a:prstGeom prst="rect">
            <a:avLst/>
          </a:prstGeom>
        </p:spPr>
        <p:txBody>
          <a:bodyPr>
            <a:spAutoFit/>
          </a:bodyPr>
          <a:lstStyle>
            <a:lvl1pPr marL="285750" indent="-285750" defTabSz="449263">
              <a:defRPr>
                <a:solidFill>
                  <a:schemeClr val="tx1"/>
                </a:solidFill>
                <a:latin typeface="Arial" panose="020B0604020202020204" pitchFamily="34" charset="0"/>
                <a:cs typeface="Arial" panose="020B0604020202020204" pitchFamily="34" charset="0"/>
              </a:defRPr>
            </a:lvl1pPr>
            <a:lvl2pPr marL="742950" indent="-285750" defTabSz="449263">
              <a:defRPr>
                <a:solidFill>
                  <a:schemeClr val="tx1"/>
                </a:solidFill>
                <a:latin typeface="Arial" panose="020B0604020202020204" pitchFamily="34" charset="0"/>
                <a:cs typeface="Arial" panose="020B0604020202020204" pitchFamily="34" charset="0"/>
              </a:defRPr>
            </a:lvl2pPr>
            <a:lvl3pPr marL="1143000" indent="-228600" defTabSz="449263">
              <a:defRPr>
                <a:solidFill>
                  <a:schemeClr val="tx1"/>
                </a:solidFill>
                <a:latin typeface="Arial" panose="020B0604020202020204" pitchFamily="34" charset="0"/>
                <a:cs typeface="Arial" panose="020B0604020202020204" pitchFamily="34" charset="0"/>
              </a:defRPr>
            </a:lvl3pPr>
            <a:lvl4pPr marL="1600200" indent="-228600" defTabSz="449263">
              <a:defRPr>
                <a:solidFill>
                  <a:schemeClr val="tx1"/>
                </a:solidFill>
                <a:latin typeface="Arial" panose="020B0604020202020204" pitchFamily="34" charset="0"/>
                <a:cs typeface="Arial" panose="020B0604020202020204" pitchFamily="34" charset="0"/>
              </a:defRPr>
            </a:lvl4pPr>
            <a:lvl5pPr marL="2057400" indent="-228600" defTabSz="449263">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SzPct val="100000"/>
              <a:buFont typeface="Times New Roman" panose="02020603050405020304" pitchFamily="18" charset="0"/>
              <a:buNone/>
            </a:pPr>
            <a:r>
              <a:rPr lang="ru-RU" altLang="ru-RU"/>
              <a:t>Влияние на метаболические нарушения: </a:t>
            </a:r>
          </a:p>
          <a:p>
            <a:pPr>
              <a:buClr>
                <a:srgbClr val="000000"/>
              </a:buClr>
              <a:buSzPct val="100000"/>
              <a:buFontTx/>
              <a:buChar char="-"/>
            </a:pPr>
            <a:r>
              <a:rPr lang="ru-RU" altLang="ru-RU"/>
              <a:t>В 74% случаев отмечалась нормализация АД</a:t>
            </a:r>
          </a:p>
          <a:p>
            <a:pPr>
              <a:buClr>
                <a:srgbClr val="000000"/>
              </a:buClr>
              <a:buSzPct val="100000"/>
              <a:buFontTx/>
              <a:buChar char="-"/>
            </a:pPr>
            <a:r>
              <a:rPr lang="ru-RU" altLang="ru-RU"/>
              <a:t>У 66% пациентов нормализация дислипидемии</a:t>
            </a:r>
          </a:p>
          <a:p>
            <a:pPr>
              <a:buClr>
                <a:srgbClr val="000000"/>
              </a:buClr>
              <a:buSzPct val="100000"/>
              <a:buFontTx/>
              <a:buChar char="-"/>
            </a:pPr>
            <a:r>
              <a:rPr lang="ru-RU" altLang="ru-RU"/>
              <a:t>Более чем у 90% подростков отмечалась ремиссия СД тип 2 (нормализация уровня гликированного гемоглобина, гликемии натощак)</a:t>
            </a:r>
          </a:p>
        </p:txBody>
      </p:sp>
      <p:sp>
        <p:nvSpPr>
          <p:cNvPr id="27649" name="Text Box 1"/>
          <p:cNvSpPr txBox="1">
            <a:spLocks noChangeArrowheads="1"/>
          </p:cNvSpPr>
          <p:nvPr/>
        </p:nvSpPr>
        <p:spPr bwMode="auto">
          <a:xfrm>
            <a:off x="395288" y="6165850"/>
            <a:ext cx="7993062" cy="4492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tIns="91440" bIns="91440"/>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buSzPct val="100000"/>
            </a:pPr>
            <a:r>
              <a:rPr lang="ru-RU" altLang="ru-RU" sz="1400" b="1"/>
              <a:t>Inge T.H. и др. Weight Loss and Health Status 3 Years after Bariatric Surgery in Adolescents // N. Engl. J. Med. 2016. Т. 374. № 2. С. 113–123.</a:t>
            </a:r>
            <a:endParaRPr lang="en-US" altLang="ru-RU" sz="1400" b="1"/>
          </a:p>
        </p:txBody>
      </p:sp>
      <p:graphicFrame>
        <p:nvGraphicFramePr>
          <p:cNvPr id="30768" name="Group 48"/>
          <p:cNvGraphicFramePr>
            <a:graphicFrameLocks noGrp="1"/>
          </p:cNvGraphicFramePr>
          <p:nvPr/>
        </p:nvGraphicFramePr>
        <p:xfrm>
          <a:off x="323850" y="2636838"/>
          <a:ext cx="8570913" cy="3480414"/>
        </p:xfrm>
        <a:graphic>
          <a:graphicData uri="http://schemas.openxmlformats.org/drawingml/2006/table">
            <a:tbl>
              <a:tblPr/>
              <a:tblGrid>
                <a:gridCol w="3870325">
                  <a:extLst>
                    <a:ext uri="{9D8B030D-6E8A-4147-A177-3AD203B41FA5}">
                      <a16:colId xmlns:a16="http://schemas.microsoft.com/office/drawing/2014/main" xmlns="" val="1735735856"/>
                    </a:ext>
                  </a:extLst>
                </a:gridCol>
                <a:gridCol w="885825">
                  <a:extLst>
                    <a:ext uri="{9D8B030D-6E8A-4147-A177-3AD203B41FA5}">
                      <a16:colId xmlns:a16="http://schemas.microsoft.com/office/drawing/2014/main" xmlns="" val="3492286580"/>
                    </a:ext>
                  </a:extLst>
                </a:gridCol>
                <a:gridCol w="3003550">
                  <a:extLst>
                    <a:ext uri="{9D8B030D-6E8A-4147-A177-3AD203B41FA5}">
                      <a16:colId xmlns:a16="http://schemas.microsoft.com/office/drawing/2014/main" xmlns="" val="4002181680"/>
                    </a:ext>
                  </a:extLst>
                </a:gridCol>
                <a:gridCol w="811213">
                  <a:extLst>
                    <a:ext uri="{9D8B030D-6E8A-4147-A177-3AD203B41FA5}">
                      <a16:colId xmlns:a16="http://schemas.microsoft.com/office/drawing/2014/main" xmlns="" val="627612623"/>
                    </a:ext>
                  </a:extLst>
                </a:gridCol>
              </a:tblGrid>
              <a:tr h="304800">
                <a:tc gridSpan="2">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Ранние</a:t>
                      </a:r>
                    </a:p>
                  </a:txBody>
                  <a:tcPr marT="58075" marB="45726" horzOverflow="overflow">
                    <a:lnL w="4320" cap="flat" cmpd="sng" algn="ctr">
                      <a:solidFill>
                        <a:srgbClr val="000000"/>
                      </a:solidFill>
                      <a:prstDash val="solid"/>
                      <a:round/>
                      <a:headEnd type="none" w="med" len="med"/>
                      <a:tailEnd type="none" w="med" len="med"/>
                    </a:lnL>
                    <a:lnR>
                      <a:noFill/>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Поздние</a:t>
                      </a:r>
                    </a:p>
                  </a:txBody>
                  <a:tcPr marT="58075" marB="45726" horzOverflow="overflow">
                    <a:lnL>
                      <a:noFill/>
                    </a:lnL>
                    <a:lnR>
                      <a:noFill/>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xmlns="" val="1614613075"/>
                  </a:ext>
                </a:extLst>
              </a:tr>
              <a:tr h="635000">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Терапия антикоагулянтами по поводу эмболии легочной артерии</a:t>
                      </a: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 (0,8%)</a:t>
                      </a: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Холецистэктомия</a:t>
                      </a: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18 (8%)</a:t>
                      </a: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78398285"/>
                  </a:ext>
                </a:extLst>
              </a:tr>
              <a:tr h="698500">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Несостоятельность гастроинтестинальных швов, требующая операции</a:t>
                      </a: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 (0,8%)</a:t>
                      </a: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Аппендэктомия</a:t>
                      </a: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 (1%)</a:t>
                      </a: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70560144"/>
                  </a:ext>
                </a:extLst>
              </a:tr>
              <a:tr h="500063">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Гастроюенальные стриктуры анастомоза</a:t>
                      </a: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 (2,5%)</a:t>
                      </a: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Эндоскопическая дилатация стриктур</a:t>
                      </a: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9  (4</a:t>
                      </a: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Wingdings" panose="05000000000000000000" pitchFamily="2" charset="2"/>
                        </a:rPr>
                        <a:t>%)</a:t>
                      </a:r>
                      <a:endPar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310250378"/>
                  </a:ext>
                </a:extLst>
              </a:tr>
              <a:tr h="519113">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Раневая инфекция</a:t>
                      </a: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 (2,1%)</a:t>
                      </a: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Эндоскопия верхнего</a:t>
                      </a:r>
                      <a:r>
                        <a:rPr kumimoji="0" lang="en-US"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отдела гастроинтестинального тракта</a:t>
                      </a: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21 (9%)</a:t>
                      </a: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84596859"/>
                  </a:ext>
                </a:extLst>
              </a:tr>
              <a:tr h="517525">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Абдоминальные боли, дегидратация, диарея, тошнота</a:t>
                      </a: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11 (4,5%)</a:t>
                      </a: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Лизис спаек</a:t>
                      </a: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 (2%)</a:t>
                      </a: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16868396"/>
                  </a:ext>
                </a:extLst>
              </a:tr>
              <a:tr h="304800">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Острый панкреатит</a:t>
                      </a: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 (0,4%)</a:t>
                      </a: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20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58075" marB="45726"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721753388"/>
                  </a:ext>
                </a:extLst>
              </a:tr>
            </a:tbl>
          </a:graphicData>
        </a:graphic>
      </p:graphicFrame>
    </p:spTree>
    <p:extLst>
      <p:ext uri="{BB962C8B-B14F-4D97-AF65-F5344CB8AC3E}">
        <p14:creationId xmlns:p14="http://schemas.microsoft.com/office/powerpoint/2010/main" xmlns="" val="18566314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98950" y="188913"/>
            <a:ext cx="4845050" cy="6443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5364163" cy="1247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439" name="Text Box 7"/>
          <p:cNvSpPr txBox="1">
            <a:spLocks noChangeArrowheads="1"/>
          </p:cNvSpPr>
          <p:nvPr/>
        </p:nvSpPr>
        <p:spPr bwMode="auto">
          <a:xfrm>
            <a:off x="827088" y="2349500"/>
            <a:ext cx="2736850" cy="278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ru-RU" altLang="ru-RU" sz="1600" b="1"/>
              <a:t>Исследование </a:t>
            </a:r>
            <a:r>
              <a:rPr lang="en-US" altLang="ru-RU" sz="1600" b="1"/>
              <a:t>AMOS – </a:t>
            </a:r>
            <a:r>
              <a:rPr lang="ru-RU" altLang="ru-RU" sz="1600" b="1"/>
              <a:t>проспективное 5-и летнее исследование.</a:t>
            </a:r>
          </a:p>
          <a:p>
            <a:pPr algn="just">
              <a:spcBef>
                <a:spcPct val="50000"/>
              </a:spcBef>
            </a:pPr>
            <a:r>
              <a:rPr lang="en-US" altLang="ru-RU" sz="1600" b="1"/>
              <a:t>100 </a:t>
            </a:r>
            <a:r>
              <a:rPr lang="ru-RU" altLang="ru-RU" sz="1600" b="1"/>
              <a:t>подростков – 81 выполнено желудочное шунтирование.</a:t>
            </a:r>
          </a:p>
          <a:p>
            <a:pPr algn="just">
              <a:spcBef>
                <a:spcPct val="50000"/>
              </a:spcBef>
            </a:pPr>
            <a:r>
              <a:rPr lang="ru-RU" altLang="ru-RU" sz="1600" b="1"/>
              <a:t>Две контрольные группы – подростки и взрослые на консервативной терапии</a:t>
            </a:r>
          </a:p>
        </p:txBody>
      </p:sp>
    </p:spTree>
    <p:extLst>
      <p:ext uri="{BB962C8B-B14F-4D97-AF65-F5344CB8AC3E}">
        <p14:creationId xmlns:p14="http://schemas.microsoft.com/office/powerpoint/2010/main" xmlns="" val="9822657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79613" y="1341438"/>
            <a:ext cx="5400675" cy="486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797"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5364163" cy="1247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3798" name="Text Box 6"/>
          <p:cNvSpPr txBox="1">
            <a:spLocks noChangeArrowheads="1"/>
          </p:cNvSpPr>
          <p:nvPr/>
        </p:nvSpPr>
        <p:spPr bwMode="auto">
          <a:xfrm>
            <a:off x="0" y="6340475"/>
            <a:ext cx="91440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sz="1400" b="1"/>
              <a:t>Olbers T. и др. Laparoscopic Roux-en-Y gastric bypass in adolescents with severe obesity (AMOS): a prospective, 5-year, Swedish nationwide study // Lancet Diabetes Endocrinol. 2017. Т. 5. № 3. С. 174–183.</a:t>
            </a:r>
          </a:p>
        </p:txBody>
      </p:sp>
    </p:spTree>
    <p:extLst>
      <p:ext uri="{BB962C8B-B14F-4D97-AF65-F5344CB8AC3E}">
        <p14:creationId xmlns:p14="http://schemas.microsoft.com/office/powerpoint/2010/main" xmlns="" val="2601406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611188" y="188913"/>
            <a:ext cx="828198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altLang="ru-RU" b="1"/>
              <a:t>Исследование </a:t>
            </a:r>
            <a:r>
              <a:rPr lang="en-US" altLang="ru-RU" b="1"/>
              <a:t>FABS-5+</a:t>
            </a:r>
            <a:r>
              <a:rPr lang="ru-RU" altLang="ru-RU" b="1"/>
              <a:t> </a:t>
            </a:r>
          </a:p>
          <a:p>
            <a:pPr algn="ctr"/>
            <a:r>
              <a:rPr lang="ru-RU" altLang="ru-RU" b="1"/>
              <a:t>(</a:t>
            </a:r>
            <a:r>
              <a:rPr lang="en-US" altLang="ru-RU" b="1"/>
              <a:t>Follow-up of Adolescent Bariatric Surgery at 5 Plus Years</a:t>
            </a:r>
            <a:r>
              <a:rPr lang="ru-RU" altLang="ru-RU" b="1"/>
              <a:t> </a:t>
            </a:r>
            <a:r>
              <a:rPr lang="en-US" altLang="ru-RU" b="1"/>
              <a:t>extension</a:t>
            </a:r>
            <a:r>
              <a:rPr lang="ru-RU" altLang="ru-RU" b="1"/>
              <a:t>)</a:t>
            </a:r>
          </a:p>
        </p:txBody>
      </p:sp>
      <p:sp>
        <p:nvSpPr>
          <p:cNvPr id="28677" name="Text Box 5"/>
          <p:cNvSpPr txBox="1">
            <a:spLocks noChangeArrowheads="1"/>
          </p:cNvSpPr>
          <p:nvPr/>
        </p:nvSpPr>
        <p:spPr bwMode="auto">
          <a:xfrm>
            <a:off x="250825" y="6092825"/>
            <a:ext cx="8640763"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sz="1400" b="1"/>
              <a:t>Inge T.H. и др. Long-term outcomes of bariatric surgery in adolescents with severe obesity (FABS-5+): a prospective follow-up analysis // Lancet Diabetes Endocrinol. 2017. Т. 5. № 3. С. 165–173.</a:t>
            </a:r>
          </a:p>
        </p:txBody>
      </p:sp>
      <p:pic>
        <p:nvPicPr>
          <p:cNvPr id="28679"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00563" y="1052513"/>
            <a:ext cx="4486275" cy="2740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680" name="Text Box 8"/>
          <p:cNvSpPr txBox="1">
            <a:spLocks noChangeArrowheads="1"/>
          </p:cNvSpPr>
          <p:nvPr/>
        </p:nvSpPr>
        <p:spPr bwMode="auto">
          <a:xfrm>
            <a:off x="179388" y="1268413"/>
            <a:ext cx="4321175" cy="2016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В исследование приняли участие подростки, которым было выполнено желудочное шунтирование.</a:t>
            </a:r>
          </a:p>
          <a:p>
            <a:pPr>
              <a:spcBef>
                <a:spcPct val="50000"/>
              </a:spcBef>
            </a:pPr>
            <a:r>
              <a:rPr lang="ru-RU" altLang="ru-RU"/>
              <a:t>Срок наблюдения до 12 лет.</a:t>
            </a:r>
          </a:p>
          <a:p>
            <a:pPr>
              <a:spcBef>
                <a:spcPct val="50000"/>
              </a:spcBef>
            </a:pPr>
            <a:r>
              <a:rPr lang="ru-RU" altLang="ru-RU"/>
              <a:t>81% участников включен в исследование в отдаленном периоде.</a:t>
            </a:r>
          </a:p>
        </p:txBody>
      </p:sp>
      <p:pic>
        <p:nvPicPr>
          <p:cNvPr id="28682" name="Picture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8313" y="4005263"/>
            <a:ext cx="8135937" cy="1517650"/>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683" name="Oval 11"/>
          <p:cNvSpPr>
            <a:spLocks noChangeArrowheads="1"/>
          </p:cNvSpPr>
          <p:nvPr/>
        </p:nvSpPr>
        <p:spPr bwMode="auto">
          <a:xfrm>
            <a:off x="1476375" y="4724400"/>
            <a:ext cx="936625" cy="863600"/>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28684" name="Oval 12"/>
          <p:cNvSpPr>
            <a:spLocks noChangeArrowheads="1"/>
          </p:cNvSpPr>
          <p:nvPr/>
        </p:nvSpPr>
        <p:spPr bwMode="auto">
          <a:xfrm>
            <a:off x="3924300" y="4724400"/>
            <a:ext cx="936625" cy="863600"/>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28685" name="Oval 13"/>
          <p:cNvSpPr>
            <a:spLocks noChangeArrowheads="1"/>
          </p:cNvSpPr>
          <p:nvPr/>
        </p:nvSpPr>
        <p:spPr bwMode="auto">
          <a:xfrm>
            <a:off x="6227763" y="4076700"/>
            <a:ext cx="1081087" cy="1584325"/>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13734573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00113" y="476250"/>
            <a:ext cx="7488237" cy="4838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ru-RU" altLang="ru-RU" sz="2400"/>
              <a:t>Применение бариатрической хирургии у детей и подростков нерешенный вопрос. </a:t>
            </a:r>
          </a:p>
          <a:p>
            <a:pPr algn="just">
              <a:spcBef>
                <a:spcPct val="50000"/>
              </a:spcBef>
            </a:pPr>
            <a:r>
              <a:rPr lang="ru-RU" altLang="ru-RU" sz="2400"/>
              <a:t>Одно из крупных исследований проводит Национальный институт зоровья США. </a:t>
            </a:r>
            <a:r>
              <a:rPr lang="en-US" altLang="ru-RU" sz="2400"/>
              <a:t>NCT00474318</a:t>
            </a:r>
            <a:r>
              <a:rPr lang="ru-RU" altLang="ru-RU" sz="2400"/>
              <a:t> мультицентровое исследование с 2007 года - окончание 20</a:t>
            </a:r>
            <a:r>
              <a:rPr lang="en-US" altLang="ru-RU" sz="2400"/>
              <a:t>22</a:t>
            </a:r>
            <a:r>
              <a:rPr lang="ru-RU" altLang="ru-RU" sz="2400"/>
              <a:t> год.</a:t>
            </a:r>
            <a:endParaRPr lang="en-US" altLang="ru-RU" sz="2400"/>
          </a:p>
          <a:p>
            <a:pPr algn="just">
              <a:spcBef>
                <a:spcPct val="50000"/>
              </a:spcBef>
            </a:pPr>
            <a:endParaRPr lang="en-US" altLang="ru-RU" sz="2400"/>
          </a:p>
          <a:p>
            <a:pPr algn="ctr">
              <a:spcBef>
                <a:spcPct val="50000"/>
              </a:spcBef>
            </a:pPr>
            <a:r>
              <a:rPr lang="ru-RU" altLang="ru-RU" sz="2400"/>
              <a:t>Необходима поддержка профессиональных сообществ.</a:t>
            </a:r>
          </a:p>
          <a:p>
            <a:pPr algn="ctr">
              <a:spcBef>
                <a:spcPct val="50000"/>
              </a:spcBef>
            </a:pPr>
            <a:r>
              <a:rPr lang="ru-RU" altLang="ru-RU" sz="2400"/>
              <a:t>Возможность междисциплинарного взаимодействия.</a:t>
            </a:r>
          </a:p>
        </p:txBody>
      </p:sp>
    </p:spTree>
    <p:extLst>
      <p:ext uri="{BB962C8B-B14F-4D97-AF65-F5344CB8AC3E}">
        <p14:creationId xmlns:p14="http://schemas.microsoft.com/office/powerpoint/2010/main" xmlns="" val="882224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79388" y="188913"/>
            <a:ext cx="8785225" cy="179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ru-RU" altLang="ru-RU" sz="2400"/>
              <a:t>Детское ожирение продолжает прогрессивно увеличиваться в популяции.</a:t>
            </a:r>
            <a:endParaRPr lang="ru-RU" altLang="ru-RU" sz="1600"/>
          </a:p>
          <a:p>
            <a:pPr algn="just"/>
            <a:endParaRPr lang="ru-RU" altLang="ru-RU" sz="1600"/>
          </a:p>
          <a:p>
            <a:pPr algn="just"/>
            <a:r>
              <a:rPr lang="ru-RU" altLang="ru-RU" sz="2400"/>
              <a:t>В 2014 году 41 миллион детей в возрасте до 5 лет страдали избыточным весом или ожирением.</a:t>
            </a:r>
          </a:p>
        </p:txBody>
      </p:sp>
      <p:sp>
        <p:nvSpPr>
          <p:cNvPr id="3075" name="Text Box 3"/>
          <p:cNvSpPr txBox="1">
            <a:spLocks noChangeArrowheads="1"/>
          </p:cNvSpPr>
          <p:nvPr/>
        </p:nvSpPr>
        <p:spPr bwMode="auto">
          <a:xfrm>
            <a:off x="179388" y="5702300"/>
            <a:ext cx="8785225"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400" b="1"/>
              <a:t>Wang YC, Gortmaker SL, Taveras EM. Trends and racial/ethnic disparities in severe obesity among US children and adolescents, 1976–2006. </a:t>
            </a:r>
            <a:r>
              <a:rPr lang="ru-RU" altLang="ru-RU" sz="1400" b="1" i="1"/>
              <a:t>Int J Pediatr Obes </a:t>
            </a:r>
            <a:r>
              <a:rPr lang="ru-RU" altLang="ru-RU" sz="1400" b="1"/>
              <a:t>2011;6:12–20</a:t>
            </a:r>
          </a:p>
          <a:p>
            <a:pPr algn="just"/>
            <a:r>
              <a:rPr lang="ru-RU" altLang="ru-RU" sz="1400" b="1"/>
              <a:t>Koebnick C, Smith N, Coleman KJ, Getahun D, Reynolds K, Quinn VP, Porter AH, Der-Sarkissian JK, Jacobsen SJ. Prevalence of extreme obesity in a multiethnic cohort of children and adolescents. </a:t>
            </a:r>
            <a:r>
              <a:rPr lang="ru-RU" altLang="ru-RU" sz="1400" b="1" i="1"/>
              <a:t>J Pediatr</a:t>
            </a:r>
            <a:r>
              <a:rPr lang="ru-RU" altLang="ru-RU" sz="1400" b="1"/>
              <a:t>. 2010;157:26–31</a:t>
            </a:r>
          </a:p>
        </p:txBody>
      </p:sp>
      <p:pic>
        <p:nvPicPr>
          <p:cNvPr id="3076" name="Picture 4" descr="obesity_4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24075" y="1989138"/>
            <a:ext cx="5000625" cy="3744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9807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39750" y="333375"/>
            <a:ext cx="8280400" cy="779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ru-RU" altLang="ru-RU"/>
          </a:p>
          <a:p>
            <a:pPr>
              <a:spcBef>
                <a:spcPct val="50000"/>
              </a:spcBef>
            </a:pPr>
            <a:endParaRPr lang="ru-RU" altLang="ru-RU"/>
          </a:p>
        </p:txBody>
      </p:sp>
      <p:pic>
        <p:nvPicPr>
          <p:cNvPr id="7171" name="Picture 3" descr="Map of the United State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388" y="1341438"/>
            <a:ext cx="4219575" cy="2914650"/>
          </a:xfrm>
          <a:prstGeom prst="rect">
            <a:avLst/>
          </a:prstGeom>
          <a:noFill/>
          <a:extLst>
            <a:ext uri="{909E8E84-426E-40DD-AFC4-6F175D3DCCD1}">
              <a14:hiddenFill xmlns:a14="http://schemas.microsoft.com/office/drawing/2010/main" xmlns="">
                <a:solidFill>
                  <a:srgbClr val="FFFFFF"/>
                </a:solidFill>
              </a14:hiddenFill>
            </a:ext>
          </a:extLst>
        </p:spPr>
      </p:pic>
      <p:sp>
        <p:nvSpPr>
          <p:cNvPr id="7172" name="Text Box 4"/>
          <p:cNvSpPr txBox="1">
            <a:spLocks noChangeArrowheads="1"/>
          </p:cNvSpPr>
          <p:nvPr/>
        </p:nvSpPr>
        <p:spPr bwMode="auto">
          <a:xfrm>
            <a:off x="179388" y="188913"/>
            <a:ext cx="89646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sz="2400" b="1"/>
              <a:t>Увеличение количества подростков с ожирением в США.</a:t>
            </a:r>
          </a:p>
        </p:txBody>
      </p:sp>
      <p:sp>
        <p:nvSpPr>
          <p:cNvPr id="7173" name="Text Box 5"/>
          <p:cNvSpPr txBox="1">
            <a:spLocks noChangeArrowheads="1"/>
          </p:cNvSpPr>
          <p:nvPr/>
        </p:nvSpPr>
        <p:spPr bwMode="auto">
          <a:xfrm>
            <a:off x="755650" y="4724400"/>
            <a:ext cx="27368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ru-RU" altLang="ru-RU" b="1"/>
              <a:t>2003 год</a:t>
            </a:r>
          </a:p>
        </p:txBody>
      </p:sp>
      <p:sp>
        <p:nvSpPr>
          <p:cNvPr id="7174" name="Text Box 6"/>
          <p:cNvSpPr txBox="1">
            <a:spLocks noChangeArrowheads="1"/>
          </p:cNvSpPr>
          <p:nvPr/>
        </p:nvSpPr>
        <p:spPr bwMode="auto">
          <a:xfrm>
            <a:off x="250825" y="6021388"/>
            <a:ext cx="8713788"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ru-RU" altLang="ru-RU" sz="1400" b="1"/>
              <a:t>Ogden CL, Carroll MD, Kit BK, Flegal KM. Prevalence of childhood and adult obesity in the United States, 2011-2012. </a:t>
            </a:r>
            <a:r>
              <a:rPr lang="ru-RU" altLang="ru-RU" sz="1400" b="1" i="1"/>
              <a:t>JAMA</a:t>
            </a:r>
            <a:r>
              <a:rPr lang="ru-RU" altLang="ru-RU" sz="1400" b="1"/>
              <a:t>. 2014;311(8):806-14. doi:10.1001/jama.2014.732.</a:t>
            </a:r>
          </a:p>
        </p:txBody>
      </p:sp>
      <p:pic>
        <p:nvPicPr>
          <p:cNvPr id="7175" name="Picture 7" descr="Map of the United State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51388" y="1412875"/>
            <a:ext cx="4392612" cy="2935288"/>
          </a:xfrm>
          <a:prstGeom prst="rect">
            <a:avLst/>
          </a:prstGeom>
          <a:noFill/>
          <a:extLst>
            <a:ext uri="{909E8E84-426E-40DD-AFC4-6F175D3DCCD1}">
              <a14:hiddenFill xmlns:a14="http://schemas.microsoft.com/office/drawing/2010/main" xmlns="">
                <a:solidFill>
                  <a:srgbClr val="FFFFFF"/>
                </a:solidFill>
              </a14:hiddenFill>
            </a:ext>
          </a:extLst>
        </p:spPr>
      </p:pic>
      <p:sp>
        <p:nvSpPr>
          <p:cNvPr id="7176" name="Text Box 8"/>
          <p:cNvSpPr txBox="1">
            <a:spLocks noChangeArrowheads="1"/>
          </p:cNvSpPr>
          <p:nvPr/>
        </p:nvSpPr>
        <p:spPr bwMode="auto">
          <a:xfrm>
            <a:off x="5508625" y="4724400"/>
            <a:ext cx="27368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ru-RU" altLang="ru-RU" b="1"/>
              <a:t>2011 год</a:t>
            </a:r>
          </a:p>
        </p:txBody>
      </p:sp>
    </p:spTree>
    <p:extLst>
      <p:ext uri="{BB962C8B-B14F-4D97-AF65-F5344CB8AC3E}">
        <p14:creationId xmlns:p14="http://schemas.microsoft.com/office/powerpoint/2010/main" xmlns="" val="3583988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50825" y="188913"/>
            <a:ext cx="864235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r>
              <a:rPr lang="ru-RU" altLang="ru-RU" sz="2400"/>
              <a:t>Наибольшее опасение вызывает увеличение количества детей с морбидным ожирением. В США 4-6% детей имеют крайнюю степень ожирения.</a:t>
            </a:r>
          </a:p>
          <a:p>
            <a:pPr algn="just"/>
            <a:r>
              <a:rPr lang="ru-RU" altLang="ru-RU" sz="2400"/>
              <a:t> </a:t>
            </a:r>
          </a:p>
        </p:txBody>
      </p:sp>
      <p:pic>
        <p:nvPicPr>
          <p:cNvPr id="8195" name="Picture 3" descr="Childhood-Obesit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43174" y="1428736"/>
            <a:ext cx="3494087" cy="4679950"/>
          </a:xfrm>
          <a:prstGeom prst="rect">
            <a:avLst/>
          </a:prstGeom>
          <a:noFill/>
          <a:extLst>
            <a:ext uri="{909E8E84-426E-40DD-AFC4-6F175D3DCCD1}">
              <a14:hiddenFill xmlns:a14="http://schemas.microsoft.com/office/drawing/2010/main" xmlns="">
                <a:solidFill>
                  <a:srgbClr val="FFFFFF"/>
                </a:solidFill>
              </a14:hiddenFill>
            </a:ext>
          </a:extLst>
        </p:spPr>
      </p:pic>
      <p:sp>
        <p:nvSpPr>
          <p:cNvPr id="8196" name="Text Box 4"/>
          <p:cNvSpPr txBox="1">
            <a:spLocks noChangeArrowheads="1"/>
          </p:cNvSpPr>
          <p:nvPr/>
        </p:nvSpPr>
        <p:spPr bwMode="auto">
          <a:xfrm>
            <a:off x="250825" y="6340475"/>
            <a:ext cx="8713788"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ru-RU" altLang="ru-RU" sz="1400" b="1"/>
              <a:t>Ogden CL, Carroll MD, Kit BK, Flegal KM. Prevalence of childhood and adult obesity in the United States, 2011-2012. </a:t>
            </a:r>
            <a:r>
              <a:rPr lang="ru-RU" altLang="ru-RU" sz="1400" b="1" i="1"/>
              <a:t>JAMA</a:t>
            </a:r>
            <a:r>
              <a:rPr lang="ru-RU" altLang="ru-RU" sz="1400" b="1"/>
              <a:t>. 2014;311(8):806-14. doi:10.1001/jama.2014.732.</a:t>
            </a:r>
          </a:p>
        </p:txBody>
      </p:sp>
    </p:spTree>
    <p:extLst>
      <p:ext uri="{BB962C8B-B14F-4D97-AF65-F5344CB8AC3E}">
        <p14:creationId xmlns:p14="http://schemas.microsoft.com/office/powerpoint/2010/main" xmlns="" val="2909668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74675" y="1643050"/>
            <a:ext cx="8569325" cy="3170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endParaRPr lang="ru-RU" altLang="ru-RU" sz="2000" dirty="0"/>
          </a:p>
          <a:p>
            <a:pPr algn="just"/>
            <a:r>
              <a:rPr lang="ru-RU" altLang="ru-RU" sz="2000" dirty="0"/>
              <a:t>Наличие факторов </a:t>
            </a:r>
            <a:r>
              <a:rPr lang="ru-RU" altLang="ru-RU" sz="2000" dirty="0" err="1"/>
              <a:t>сердечно-сосудистых</a:t>
            </a:r>
            <a:r>
              <a:rPr lang="ru-RU" altLang="ru-RU" sz="2000" dirty="0"/>
              <a:t> рисков в детском возрасте приводит к </a:t>
            </a:r>
            <a:r>
              <a:rPr lang="ru-RU" altLang="ru-RU" sz="2000" b="1" dirty="0"/>
              <a:t>увеличению </a:t>
            </a:r>
            <a:r>
              <a:rPr lang="ru-RU" altLang="ru-RU" sz="2000" b="1" dirty="0" err="1"/>
              <a:t>сердечно-сосудистых</a:t>
            </a:r>
            <a:r>
              <a:rPr lang="ru-RU" altLang="ru-RU" sz="2000" b="1" dirty="0"/>
              <a:t> осложнений</a:t>
            </a:r>
            <a:r>
              <a:rPr lang="ru-RU" altLang="ru-RU" sz="2000" dirty="0"/>
              <a:t> во взрослом возрасте. </a:t>
            </a:r>
          </a:p>
          <a:p>
            <a:pPr algn="just"/>
            <a:endParaRPr lang="ru-RU" altLang="ru-RU" sz="2000" dirty="0"/>
          </a:p>
          <a:p>
            <a:pPr algn="just"/>
            <a:r>
              <a:rPr lang="ru-RU" altLang="ru-RU" sz="2000" dirty="0"/>
              <a:t>В исследовании </a:t>
            </a:r>
            <a:r>
              <a:rPr lang="en-US" altLang="ru-RU" sz="2000" dirty="0"/>
              <a:t>Baker </a:t>
            </a:r>
            <a:r>
              <a:rPr lang="ru-RU" altLang="ru-RU" sz="2000" dirty="0"/>
              <a:t>основанном на изучении отдаленных данных у 276,835 детей в возрасте от 7-13 лет было показано </a:t>
            </a:r>
            <a:r>
              <a:rPr lang="ru-RU" altLang="ru-RU" sz="2000" b="1" dirty="0"/>
              <a:t>12-ти кратное увеличение риска</a:t>
            </a:r>
            <a:r>
              <a:rPr lang="ru-RU" altLang="ru-RU" sz="2000" dirty="0"/>
              <a:t> возникновения </a:t>
            </a:r>
            <a:r>
              <a:rPr lang="ru-RU" altLang="ru-RU" sz="2000" b="1" dirty="0"/>
              <a:t>СД2</a:t>
            </a:r>
            <a:r>
              <a:rPr lang="ru-RU" altLang="ru-RU" sz="2000" dirty="0"/>
              <a:t> у пациентов страдающих ожирением с детства, по сравнению с лицами никогда не имевшими избыточный вес. </a:t>
            </a:r>
          </a:p>
        </p:txBody>
      </p:sp>
      <p:sp>
        <p:nvSpPr>
          <p:cNvPr id="9219" name="Text Box 3"/>
          <p:cNvSpPr txBox="1">
            <a:spLocks noChangeArrowheads="1"/>
          </p:cNvSpPr>
          <p:nvPr/>
        </p:nvSpPr>
        <p:spPr bwMode="auto">
          <a:xfrm>
            <a:off x="179388" y="5702300"/>
            <a:ext cx="8785225" cy="115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r>
              <a:rPr lang="ru-RU" altLang="ru-RU" sz="1400" b="1"/>
              <a:t>Baker JL, Olsen LW, Sorensen TI 2007 Childhood body-mass index and the risk of coronary heart disease in adulthood. N Engl J Med 357:2329–2337</a:t>
            </a:r>
          </a:p>
          <a:p>
            <a:pPr algn="just"/>
            <a:r>
              <a:rPr lang="ru-RU" altLang="ru-RU" sz="1400" b="1"/>
              <a:t>Park MH, Sovio U, Viner RM, Hardy RJ, Kinra S. Overweight in childhood, adolescence and adulthood and cardiovascular risk in later life: pooled analysis of three british birth cohorts. </a:t>
            </a:r>
            <a:r>
              <a:rPr lang="ru-RU" altLang="ru-RU" sz="1400" b="1" i="1"/>
              <a:t>PLoS One</a:t>
            </a:r>
            <a:r>
              <a:rPr lang="ru-RU" altLang="ru-RU" sz="1400" b="1"/>
              <a:t>. 2013;8(7):e70684. doi:10.1371/journal.pone.0070684.</a:t>
            </a:r>
          </a:p>
        </p:txBody>
      </p:sp>
      <p:sp>
        <p:nvSpPr>
          <p:cNvPr id="4" name="Прямоугольник 3"/>
          <p:cNvSpPr/>
          <p:nvPr/>
        </p:nvSpPr>
        <p:spPr>
          <a:xfrm>
            <a:off x="714348" y="214290"/>
            <a:ext cx="8143932"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Детское ожирение – предиктор  </a:t>
            </a:r>
            <a:r>
              <a:rPr lang="ru-RU" sz="3200" b="1" dirty="0" err="1" smtClean="0"/>
              <a:t>морбидного</a:t>
            </a:r>
            <a:r>
              <a:rPr lang="ru-RU" sz="3200" b="1" dirty="0" smtClean="0"/>
              <a:t> ожирения у взрослых</a:t>
            </a:r>
            <a:endParaRPr lang="ru-RU" sz="3200" b="1" dirty="0"/>
          </a:p>
        </p:txBody>
      </p:sp>
    </p:spTree>
    <p:extLst>
      <p:ext uri="{BB962C8B-B14F-4D97-AF65-F5344CB8AC3E}">
        <p14:creationId xmlns:p14="http://schemas.microsoft.com/office/powerpoint/2010/main" xmlns="" val="432770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fontScale="90000"/>
          </a:bodyPr>
          <a:lstStyle/>
          <a:p>
            <a:r>
              <a:rPr lang="ru-RU" sz="4000" smtClean="0"/>
              <a:t>Особенности ожирения у детей и подростков</a:t>
            </a:r>
          </a:p>
        </p:txBody>
      </p:sp>
      <p:sp>
        <p:nvSpPr>
          <p:cNvPr id="100355" name="Rectangle 3"/>
          <p:cNvSpPr>
            <a:spLocks noGrp="1" noChangeArrowheads="1"/>
          </p:cNvSpPr>
          <p:nvPr>
            <p:ph type="body" idx="1"/>
          </p:nvPr>
        </p:nvSpPr>
        <p:spPr/>
        <p:txBody>
          <a:bodyPr/>
          <a:lstStyle/>
          <a:p>
            <a:r>
              <a:rPr lang="ru-RU" smtClean="0"/>
              <a:t>Чаще дегенеративные заболевания головки бедра</a:t>
            </a:r>
          </a:p>
          <a:p>
            <a:r>
              <a:rPr lang="ru-RU" smtClean="0"/>
              <a:t>Возможны генетически обусловленные состояния (синдром Прадер-Вилли)</a:t>
            </a:r>
          </a:p>
          <a:p>
            <a:r>
              <a:rPr lang="ru-RU" smtClean="0"/>
              <a:t>Более значимое снижение качества жизни (сравнимо с онкологическими больными)</a:t>
            </a:r>
          </a:p>
          <a:p>
            <a:r>
              <a:rPr lang="ru-RU" smtClean="0"/>
              <a:t>Психоэмоциональная окраска</a:t>
            </a:r>
          </a:p>
          <a:p>
            <a:pPr>
              <a:buFont typeface="Monotype Sorts" pitchFamily="2" charset="2"/>
              <a:buNone/>
            </a:pPr>
            <a:endParaRPr lang="ru-RU"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829</TotalTime>
  <Words>3517</Words>
  <Application>Microsoft Office PowerPoint</Application>
  <PresentationFormat>Экран (4:3)</PresentationFormat>
  <Paragraphs>347</Paragraphs>
  <Slides>46</Slides>
  <Notes>13</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46</vt:i4>
      </vt:variant>
    </vt:vector>
  </HeadingPairs>
  <TitlesOfParts>
    <vt:vector size="49" baseType="lpstr">
      <vt:lpstr>Апекс</vt:lpstr>
      <vt:lpstr>Диаграмма</vt:lpstr>
      <vt:lpstr>Image</vt:lpstr>
      <vt:lpstr>Эффективность и безопасность хирургического лечения ожирения</vt:lpstr>
      <vt:lpstr>Актуальность проблемы ожирения</vt:lpstr>
      <vt:lpstr>Актуальность проблемы ожирения</vt:lpstr>
      <vt:lpstr>Актуальность проблемы ожирения</vt:lpstr>
      <vt:lpstr>Слайд 5</vt:lpstr>
      <vt:lpstr>Слайд 6</vt:lpstr>
      <vt:lpstr>Слайд 7</vt:lpstr>
      <vt:lpstr>Слайд 8</vt:lpstr>
      <vt:lpstr>Особенности ожирения у детей и подростков</vt:lpstr>
      <vt:lpstr>Показания к бариатрической хирургии </vt:lpstr>
      <vt:lpstr>Слайд 11</vt:lpstr>
      <vt:lpstr>Слайд 12</vt:lpstr>
      <vt:lpstr>Слайд 13</vt:lpstr>
      <vt:lpstr>Слайд 14</vt:lpstr>
      <vt:lpstr>Слайд 15</vt:lpstr>
      <vt:lpstr>Слайд 16</vt:lpstr>
      <vt:lpstr>Бариатрические вмешательства у подростков  (собственный опыт к 2017 г.)</vt:lpstr>
      <vt:lpstr>Слайд 18</vt:lpstr>
      <vt:lpstr>Бандажирование желудка</vt:lpstr>
      <vt:lpstr>Бандажирование желудка – проблемные моменты</vt:lpstr>
      <vt:lpstr>Рукавная гастропластика (продольная резекция желудка) (sleeve gastrectomy) </vt:lpstr>
      <vt:lpstr> Современные виды гастрошунтирования</vt:lpstr>
      <vt:lpstr>Желудочное шунтирование  (gastric bypass)</vt:lpstr>
      <vt:lpstr>Осложнения гастрошунтирования</vt:lpstr>
      <vt:lpstr>Билиопанкреатическое шунтирование (biliopancreatic diversion) </vt:lpstr>
      <vt:lpstr>Осложнения билиопанкреатического шунтирования </vt:lpstr>
      <vt:lpstr>Слайд 27</vt:lpstr>
      <vt:lpstr>Слайд 28</vt:lpstr>
      <vt:lpstr>Слайд 29</vt:lpstr>
      <vt:lpstr>Слайд 30</vt:lpstr>
      <vt:lpstr>Слайд 31</vt:lpstr>
      <vt:lpstr>Слайд 32</vt:lpstr>
      <vt:lpstr>Спасибо за внимание</vt:lpstr>
      <vt:lpstr>Слайд 34</vt:lpstr>
      <vt:lpstr>Слайд 35</vt:lpstr>
      <vt:lpstr>Слайд 36</vt:lpstr>
      <vt:lpstr>Слайд 37</vt:lpstr>
      <vt:lpstr>Слайд 38</vt:lpstr>
      <vt:lpstr>Слайд 39</vt:lpstr>
      <vt:lpstr>Слайд 40</vt:lpstr>
      <vt:lpstr>The Teen–Longitudinal Assessment of Bariatric Surgery  (Teen-LABS) Study  Результаты через 3 года</vt:lpstr>
      <vt:lpstr>The Teen–Longitudinal Assessment of Bariatric Surgery  (Teen-LABS) Study  Результаты через 3 года</vt:lpstr>
      <vt:lpstr>Слайд 43</vt:lpstr>
      <vt:lpstr>Слайд 44</vt:lpstr>
      <vt:lpstr>Слайд 45</vt:lpstr>
      <vt:lpstr>Слайд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Nata</dc:creator>
  <cp:lastModifiedBy>admin</cp:lastModifiedBy>
  <cp:revision>124</cp:revision>
  <cp:lastPrinted>2017-04-11T19:52:17Z</cp:lastPrinted>
  <dcterms:created xsi:type="dcterms:W3CDTF">2013-02-01T20:52:24Z</dcterms:created>
  <dcterms:modified xsi:type="dcterms:W3CDTF">2017-07-03T06:28:43Z</dcterms:modified>
</cp:coreProperties>
</file>