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Потребность в молекулярно-генетическом и иммунологическом обследовании детей с эндокринными заболеваниями в </a:t>
            </a:r>
            <a:r>
              <a:rPr lang="ru-RU" dirty="0" smtClean="0"/>
              <a:t>Санкт-Петербурге</a:t>
            </a:r>
            <a:br>
              <a:rPr lang="ru-RU" dirty="0" smtClean="0"/>
            </a:br>
            <a:r>
              <a:rPr lang="ru-RU" dirty="0" err="1" smtClean="0"/>
              <a:t>Е.Б.Башнина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2015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детской эндокринологической службы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3 стационара : </a:t>
            </a:r>
          </a:p>
          <a:p>
            <a:pPr>
              <a:buNone/>
            </a:pPr>
            <a:r>
              <a:rPr lang="ru-RU" sz="2600" dirty="0" smtClean="0"/>
              <a:t>ДГБ №19 ( </a:t>
            </a:r>
            <a:r>
              <a:rPr lang="ru-RU" sz="2600" dirty="0" err="1" smtClean="0"/>
              <a:t>им.К.А.Раухфуса</a:t>
            </a:r>
            <a:r>
              <a:rPr lang="ru-RU" sz="2600" dirty="0" smtClean="0"/>
              <a:t>) – 45 коек</a:t>
            </a:r>
          </a:p>
          <a:p>
            <a:pPr>
              <a:buNone/>
            </a:pPr>
            <a:r>
              <a:rPr lang="ru-RU" sz="2600" dirty="0" smtClean="0"/>
              <a:t>                               </a:t>
            </a:r>
            <a:r>
              <a:rPr lang="ru-RU" sz="2600" dirty="0" err="1" smtClean="0"/>
              <a:t>СПбГПМУ</a:t>
            </a:r>
            <a:r>
              <a:rPr lang="ru-RU" sz="2600" dirty="0" smtClean="0"/>
              <a:t>    -60 коек</a:t>
            </a:r>
          </a:p>
          <a:p>
            <a:pPr>
              <a:buNone/>
            </a:pPr>
            <a:r>
              <a:rPr lang="ru-RU" sz="2600" dirty="0" smtClean="0"/>
              <a:t>                                центр им. </a:t>
            </a:r>
            <a:r>
              <a:rPr lang="ru-RU" sz="2600" dirty="0" err="1" smtClean="0"/>
              <a:t>Алмазова</a:t>
            </a:r>
            <a:r>
              <a:rPr lang="ru-RU" sz="2600" dirty="0" smtClean="0"/>
              <a:t> – 5 коек</a:t>
            </a:r>
          </a:p>
          <a:p>
            <a:pPr>
              <a:buNone/>
            </a:pPr>
            <a:r>
              <a:rPr lang="ru-RU" sz="2600" dirty="0" smtClean="0"/>
              <a:t>Консультативно-диагностические центры:</a:t>
            </a:r>
          </a:p>
          <a:p>
            <a:pPr>
              <a:buNone/>
            </a:pPr>
            <a:r>
              <a:rPr lang="ru-RU" sz="2600" dirty="0" smtClean="0"/>
              <a:t>- ДГБ№19</a:t>
            </a:r>
          </a:p>
          <a:p>
            <a:pPr>
              <a:buNone/>
            </a:pPr>
            <a:r>
              <a:rPr lang="ru-RU" sz="2600" dirty="0" smtClean="0"/>
              <a:t>- </a:t>
            </a:r>
            <a:r>
              <a:rPr lang="ru-RU" sz="2600" dirty="0" err="1" smtClean="0"/>
              <a:t>СПбГПМУ</a:t>
            </a:r>
            <a:endParaRPr lang="ru-RU" sz="2600" dirty="0" smtClean="0"/>
          </a:p>
          <a:p>
            <a:pPr>
              <a:buFontTx/>
              <a:buChar char="-"/>
            </a:pPr>
            <a:r>
              <a:rPr lang="ru-RU" sz="2600" dirty="0" smtClean="0"/>
              <a:t>Городской консультативно-диагностический центр</a:t>
            </a:r>
          </a:p>
          <a:p>
            <a:pPr>
              <a:buFontTx/>
              <a:buChar char="-"/>
            </a:pPr>
            <a:r>
              <a:rPr lang="ru-RU" sz="2600" dirty="0" smtClean="0"/>
              <a:t>30 кабинетов эндокринологов в районах города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Регистры больных с эндокринными заболеваниями (0-18 лет)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Врожденный и приобретенный </a:t>
            </a:r>
            <a:r>
              <a:rPr lang="ru-RU" dirty="0" err="1" smtClean="0"/>
              <a:t>гипопитуитаризм</a:t>
            </a:r>
            <a:r>
              <a:rPr lang="ru-RU" dirty="0" smtClean="0"/>
              <a:t>  - 120 пациентов</a:t>
            </a:r>
          </a:p>
          <a:p>
            <a:r>
              <a:rPr lang="ru-RU" dirty="0" smtClean="0"/>
              <a:t>Врожденный гипотиреоз – 134 пациента</a:t>
            </a:r>
          </a:p>
          <a:p>
            <a:r>
              <a:rPr lang="ru-RU" dirty="0" smtClean="0"/>
              <a:t>ВДКН – 75 пациентов</a:t>
            </a:r>
          </a:p>
          <a:p>
            <a:r>
              <a:rPr lang="ru-RU" dirty="0" smtClean="0"/>
              <a:t>Сахарный диабет  (1 тип ) – 1339</a:t>
            </a:r>
          </a:p>
          <a:p>
            <a:r>
              <a:rPr lang="ru-RU" dirty="0" smtClean="0"/>
              <a:t>Сахарный диабет 2 тип – 32 пациента (</a:t>
            </a:r>
            <a:r>
              <a:rPr lang="en-US" dirty="0" smtClean="0"/>
              <a:t>?)</a:t>
            </a:r>
            <a:endParaRPr lang="ru-RU" dirty="0" smtClean="0"/>
          </a:p>
          <a:p>
            <a:r>
              <a:rPr lang="ru-RU" dirty="0" err="1" smtClean="0"/>
              <a:t>Моногенный</a:t>
            </a:r>
            <a:r>
              <a:rPr lang="ru-RU" dirty="0" smtClean="0"/>
              <a:t> сахарный диабет – 4 </a:t>
            </a:r>
            <a:r>
              <a:rPr lang="en-US" dirty="0" smtClean="0"/>
              <a:t>(?)</a:t>
            </a:r>
            <a:endParaRPr lang="ru-RU" dirty="0" smtClean="0"/>
          </a:p>
          <a:p>
            <a:r>
              <a:rPr lang="ru-RU" dirty="0" err="1" smtClean="0"/>
              <a:t>Полигландулярный</a:t>
            </a:r>
            <a:r>
              <a:rPr lang="ru-RU" dirty="0" smtClean="0"/>
              <a:t> эндокринный синдром -4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Число вновь выявленных больных  в 2014 г.</a:t>
            </a:r>
            <a:br>
              <a:rPr lang="ru-RU" sz="3600" dirty="0" smtClean="0"/>
            </a:br>
            <a:r>
              <a:rPr lang="ru-RU" sz="3600" dirty="0" smtClean="0"/>
              <a:t>(по данным скрининга)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Врожденный гипотиреоз – 18</a:t>
            </a:r>
          </a:p>
          <a:p>
            <a:r>
              <a:rPr lang="ru-RU" dirty="0" smtClean="0"/>
              <a:t>ВДКН - 6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заболеваемости (стационары)2012,2013,2014 гг.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Гипогликемии</a:t>
            </a:r>
          </a:p>
          <a:p>
            <a:pPr>
              <a:buNone/>
            </a:pPr>
            <a:r>
              <a:rPr lang="ru-RU" b="1" dirty="0" smtClean="0"/>
              <a:t>(</a:t>
            </a:r>
            <a:r>
              <a:rPr lang="ru-RU" dirty="0" smtClean="0"/>
              <a:t>в том числе- органический </a:t>
            </a:r>
            <a:r>
              <a:rPr lang="ru-RU" dirty="0" err="1" smtClean="0"/>
              <a:t>гиперинсулинизм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   12 (2), 9 (1) ,</a:t>
            </a:r>
            <a:r>
              <a:rPr lang="ru-RU" dirty="0" smtClean="0"/>
              <a:t>  </a:t>
            </a:r>
            <a:r>
              <a:rPr lang="ru-RU" b="1" dirty="0" smtClean="0"/>
              <a:t>19(3)</a:t>
            </a:r>
          </a:p>
          <a:p>
            <a:pPr>
              <a:buNone/>
            </a:pPr>
            <a:r>
              <a:rPr lang="ru-RU" dirty="0" err="1" smtClean="0"/>
              <a:t>Гипогонадизм</a:t>
            </a:r>
            <a:r>
              <a:rPr lang="ru-RU" dirty="0" smtClean="0"/>
              <a:t> : 14, 13, 18</a:t>
            </a:r>
          </a:p>
          <a:p>
            <a:pPr>
              <a:buNone/>
            </a:pPr>
            <a:r>
              <a:rPr lang="ru-RU" dirty="0" smtClean="0"/>
              <a:t>Нарушение формирования пола: 4, 2, 5</a:t>
            </a:r>
          </a:p>
          <a:p>
            <a:pPr>
              <a:buNone/>
            </a:pPr>
            <a:r>
              <a:rPr lang="ru-RU" dirty="0" smtClean="0"/>
              <a:t>Всего </a:t>
            </a:r>
            <a:r>
              <a:rPr lang="ru-RU" dirty="0" err="1" smtClean="0"/>
              <a:t>адрено-генитальных</a:t>
            </a:r>
            <a:r>
              <a:rPr lang="ru-RU" dirty="0" smtClean="0"/>
              <a:t> нарушений: 92,111, 125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СПбГПМУ</a:t>
            </a:r>
            <a:r>
              <a:rPr lang="ru-RU" dirty="0" smtClean="0"/>
              <a:t> – клиника федерального 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 err="1" smtClean="0"/>
              <a:t>СПбГПМУ</a:t>
            </a:r>
            <a:r>
              <a:rPr lang="ru-RU" b="1" dirty="0" smtClean="0"/>
              <a:t> проходили обследование и лечение пациенты из различных регионов</a:t>
            </a:r>
            <a:r>
              <a:rPr lang="ru-RU" dirty="0" smtClean="0"/>
              <a:t> </a:t>
            </a:r>
            <a:r>
              <a:rPr lang="ru-RU" b="1" dirty="0" err="1" smtClean="0"/>
              <a:t>Северо-Запада</a:t>
            </a:r>
            <a:r>
              <a:rPr lang="ru-RU" b="1" dirty="0" smtClean="0"/>
              <a:t>:</a:t>
            </a:r>
            <a:r>
              <a:rPr lang="ru-RU" dirty="0" smtClean="0"/>
              <a:t> Мурманск,  Архангельск</a:t>
            </a:r>
            <a:r>
              <a:rPr lang="ru-RU" b="1" dirty="0" smtClean="0"/>
              <a:t>,</a:t>
            </a:r>
            <a:r>
              <a:rPr lang="ru-RU" dirty="0" smtClean="0"/>
              <a:t> Петрозаводск, Калининград,  Псков, В.Новгород, Вологда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Потребность в молекулярно-генетическом обследовании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Верификация клинического диагноза – персонифицированный подход к терапии</a:t>
            </a:r>
          </a:p>
          <a:p>
            <a:r>
              <a:rPr lang="ru-RU" dirty="0" smtClean="0"/>
              <a:t>Отсутствие данного метода в системе ОМС</a:t>
            </a:r>
          </a:p>
          <a:p>
            <a:r>
              <a:rPr lang="ru-RU" dirty="0" smtClean="0"/>
              <a:t>Только у 3 % больных с эндокринными заболеваниями диагноз подтвержден методами генетического обследования за собственные средства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Исследования в 2014 г. (ИДЭ)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22 образца крови направлены для исследования</a:t>
            </a:r>
          </a:p>
          <a:p>
            <a:r>
              <a:rPr lang="ru-RU" dirty="0" smtClean="0"/>
              <a:t>1 получен результат – врожденный </a:t>
            </a:r>
            <a:r>
              <a:rPr lang="ru-RU" dirty="0" err="1" smtClean="0"/>
              <a:t>гипопитуитаризм</a:t>
            </a:r>
            <a:r>
              <a:rPr lang="ru-RU" dirty="0" smtClean="0"/>
              <a:t> – мутация в гене </a:t>
            </a:r>
            <a:r>
              <a:rPr lang="en-US" dirty="0" smtClean="0"/>
              <a:t>PROP-1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Исследования в лаборатории Санкт-Петербурга:</a:t>
            </a:r>
          </a:p>
          <a:p>
            <a:r>
              <a:rPr lang="ru-RU" dirty="0" smtClean="0"/>
              <a:t> позволит сократить время с момента забора крови до обработки образца – отсутствие  влияния на достоверность результатов</a:t>
            </a:r>
          </a:p>
          <a:p>
            <a:r>
              <a:rPr lang="ru-RU" dirty="0" smtClean="0"/>
              <a:t>Нивелирует технические проблемы со сбором  и отправкой образцов крови</a:t>
            </a:r>
          </a:p>
          <a:p>
            <a:r>
              <a:rPr lang="ru-RU" dirty="0" smtClean="0"/>
              <a:t>Позволяет более быстро получить результат врачу и родителям пациентов</a:t>
            </a:r>
          </a:p>
          <a:p>
            <a:r>
              <a:rPr lang="ru-RU" dirty="0" smtClean="0"/>
              <a:t>Определяет возможность своевременно выбрать терапевтическую тактику</a:t>
            </a:r>
          </a:p>
          <a:p>
            <a:r>
              <a:rPr lang="ru-RU" dirty="0" smtClean="0"/>
              <a:t>Повышение рождаемости и увеличение числа детей сопровождается нарастанием числа детей с эндокринными расстройствами, требующими молекулярно-генетического подтверждения.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309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Потребность в молекулярно-генетическом и иммунологическом обследовании детей с эндокринными заболеваниями в Санкт-Петербурге Е.Б.Башнина</vt:lpstr>
      <vt:lpstr>Структура детской эндокринологической службы</vt:lpstr>
      <vt:lpstr>Регистры больных с эндокринными заболеваниями (0-18 лет)</vt:lpstr>
      <vt:lpstr>Число вновь выявленных больных  в 2014 г. (по данным скрининга)</vt:lpstr>
      <vt:lpstr>Структура заболеваемости (стационары)2012,2013,2014 гг.</vt:lpstr>
      <vt:lpstr>СПбГПМУ – клиника федерального значения</vt:lpstr>
      <vt:lpstr>Потребность в молекулярно-генетическом обследовании</vt:lpstr>
      <vt:lpstr>Исследования в 2014 г. (ИДЭ) 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Потребность в молекулярно-генетическом и иммунологическом обследовании детей с эндокринными заболеваниями в Санкт-Петербурге</dc:title>
  <cp:lastModifiedBy>Anna Karpushkina</cp:lastModifiedBy>
  <cp:revision>16</cp:revision>
  <dcterms:modified xsi:type="dcterms:W3CDTF">2015-03-17T09:15:38Z</dcterms:modified>
</cp:coreProperties>
</file>