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36" r:id="rId3"/>
    <p:sldId id="354" r:id="rId4"/>
    <p:sldId id="437" r:id="rId5"/>
    <p:sldId id="433" r:id="rId6"/>
    <p:sldId id="434" r:id="rId7"/>
    <p:sldId id="438" r:id="rId8"/>
    <p:sldId id="439" r:id="rId9"/>
    <p:sldId id="431" r:id="rId10"/>
    <p:sldId id="435" r:id="rId11"/>
    <p:sldId id="441" r:id="rId12"/>
    <p:sldId id="451" r:id="rId13"/>
    <p:sldId id="452" r:id="rId14"/>
    <p:sldId id="442" r:id="rId15"/>
    <p:sldId id="446" r:id="rId16"/>
    <p:sldId id="445" r:id="rId17"/>
    <p:sldId id="447" r:id="rId18"/>
    <p:sldId id="448" r:id="rId19"/>
    <p:sldId id="450" r:id="rId20"/>
    <p:sldId id="430" r:id="rId21"/>
    <p:sldId id="443" r:id="rId22"/>
    <p:sldId id="327" r:id="rId23"/>
    <p:sldId id="453" r:id="rId2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99"/>
    <a:srgbClr val="660033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9" autoAdjust="0"/>
    <p:restoredTop sz="94686" autoAdjust="0"/>
  </p:normalViewPr>
  <p:slideViewPr>
    <p:cSldViewPr>
      <p:cViewPr>
        <p:scale>
          <a:sx n="98" d="100"/>
          <a:sy n="98" d="100"/>
        </p:scale>
        <p:origin x="-43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18" y="-82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fld id="{8A77EBED-F5D0-4AAE-9341-79B14D5D3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1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latin typeface="Times New Roman" pitchFamily="18" charset="0"/>
              </a:defRPr>
            </a:lvl1pPr>
          </a:lstStyle>
          <a:p>
            <a:fld id="{3A4D075F-80FA-4A9E-8F5C-3F928BCEC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90B70-A8DD-4A26-9E5E-11CE9AFF3DFD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075F-80FA-4A9E-8F5C-3F928BCEC2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American Diabetes Association</a:t>
            </a:r>
            <a:r>
              <a:rPr lang="en-US" baseline="0" dirty="0"/>
              <a:t>  http://</a:t>
            </a:r>
            <a:r>
              <a:rPr lang="en-US" baseline="0" dirty="0" err="1"/>
              <a:t>www.diabetes.org</a:t>
            </a:r>
            <a:r>
              <a:rPr lang="en-US" baseline="0" dirty="0"/>
              <a:t>/food-and-fitness/food/planning-meals/create-your-plate/?referrer=https://</a:t>
            </a:r>
            <a:r>
              <a:rPr lang="en-US" baseline="0" dirty="0" err="1"/>
              <a:t>www.google.com</a:t>
            </a:r>
            <a:r>
              <a:rPr lang="en-US" baseline="0" dirty="0"/>
              <a:t>/?referrer=http://</a:t>
            </a:r>
            <a:r>
              <a:rPr lang="en-US" baseline="0" dirty="0" err="1"/>
              <a:t>www.diabetes.org</a:t>
            </a:r>
            <a:r>
              <a:rPr lang="en-US" baseline="0" dirty="0"/>
              <a:t>/food-and-fitness/food/planning-meals/create-your-plate/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075F-80FA-4A9E-8F5C-3F928BCEC2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BFA1-E356-4F89-B764-9DC3D6ACE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62AE-CBC9-494B-8FF9-B2D30EFE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6C82-ECF7-4033-9585-F45FB03D1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9BFF-A0DD-4BDC-9EC0-C5883D439B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DFDA-84FE-48A2-ABC6-9B1C066B0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BFB91-7B44-44B2-A598-7CE25DA0E0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BBDE-16AD-4276-B667-CD85BFD5B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B741-5F9D-402F-8C88-31180C6377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Sue Morris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3E32-7192-47C5-A748-0BCBB7E78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sz="1400"/>
          </a:p>
          <a:p>
            <a:r>
              <a:rPr lang="en-US"/>
              <a:t>© Sue Morris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A7110FB-C680-4546-BCB8-706AC29B9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8534400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fld id="{789E0A15-36FB-4A0E-9004-86A80A34C883}" type="slidenum">
              <a:rPr lang="en-US" sz="1400">
                <a:latin typeface="Times New Roman" pitchFamily="18" charset="0"/>
              </a:rPr>
              <a:pPr eaLnBrk="1" hangingPunct="1"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abetes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СОВРЕМЕННЫе</a:t>
            </a:r>
            <a:r>
              <a:rPr lang="ru-RU" sz="4000" dirty="0" smtClean="0"/>
              <a:t>  ПОДХОДЫ </a:t>
            </a:r>
            <a:br>
              <a:rPr lang="ru-RU" sz="4000" dirty="0" smtClean="0"/>
            </a:br>
            <a:r>
              <a:rPr lang="ru-RU" sz="4000" dirty="0" smtClean="0"/>
              <a:t>К  ПИТАНИЮ  при  </a:t>
            </a:r>
            <a:r>
              <a:rPr lang="ru-RU" sz="4000" dirty="0" err="1" smtClean="0"/>
              <a:t>ДИАБЕТе</a:t>
            </a:r>
            <a:r>
              <a:rPr lang="ru-RU" sz="4000" dirty="0" smtClean="0"/>
              <a:t>  1 ТИПА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1"/>
            <a:ext cx="7162800" cy="1447800"/>
          </a:xfrm>
        </p:spPr>
        <p:txBody>
          <a:bodyPr>
            <a:normAutofit fontScale="85000" lnSpcReduction="20000"/>
          </a:bodyPr>
          <a:lstStyle/>
          <a:p>
            <a:endParaRPr lang="en-US" sz="1500" dirty="0"/>
          </a:p>
          <a:p>
            <a:r>
              <a:rPr lang="ru-RU" dirty="0" smtClean="0"/>
              <a:t>Элла </a:t>
            </a:r>
            <a:r>
              <a:rPr lang="ru-RU" dirty="0" err="1" smtClean="0"/>
              <a:t>Стефенс</a:t>
            </a:r>
            <a:r>
              <a:rPr lang="ru-RU" dirty="0" smtClean="0"/>
              <a:t> (</a:t>
            </a:r>
            <a:r>
              <a:rPr lang="en-AU" dirty="0" smtClean="0"/>
              <a:t>Ella Stephens</a:t>
            </a:r>
            <a:r>
              <a:rPr lang="ru-RU" dirty="0" smtClean="0"/>
              <a:t>)</a:t>
            </a:r>
            <a:r>
              <a:rPr lang="en-AU" dirty="0" smtClean="0"/>
              <a:t>, </a:t>
            </a:r>
            <a:endParaRPr lang="ru-RU" dirty="0" smtClean="0"/>
          </a:p>
          <a:p>
            <a:r>
              <a:rPr lang="ru-RU" dirty="0" smtClean="0"/>
              <a:t>специалист по питанию</a:t>
            </a:r>
            <a:endParaRPr lang="en-AU" sz="2000" dirty="0"/>
          </a:p>
          <a:p>
            <a:endParaRPr lang="ru-RU" sz="2000" dirty="0" smtClean="0"/>
          </a:p>
          <a:p>
            <a:r>
              <a:rPr lang="ru-RU" sz="2000" dirty="0" smtClean="0"/>
              <a:t>19 </a:t>
            </a:r>
            <a:r>
              <a:rPr lang="ru-RU" sz="2000" dirty="0" smtClean="0"/>
              <a:t>сентября</a:t>
            </a:r>
            <a:r>
              <a:rPr lang="en-AU" sz="2000" dirty="0" smtClean="0"/>
              <a:t> 2017</a:t>
            </a:r>
            <a:r>
              <a:rPr lang="ru-RU" sz="2000" dirty="0" smtClean="0"/>
              <a:t> года</a:t>
            </a:r>
            <a:endParaRPr lang="en-AU" sz="20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5DC2F-1264-4FAC-B6D5-F71DD038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2098"/>
            <a:ext cx="8229600" cy="990600"/>
          </a:xfrm>
        </p:spPr>
        <p:txBody>
          <a:bodyPr/>
          <a:lstStyle/>
          <a:p>
            <a:r>
              <a:rPr lang="ru-RU" dirty="0" smtClean="0"/>
              <a:t>Пирамида питания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E4BB9-6466-421B-934A-F7CF0F0C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5" y="5943600"/>
            <a:ext cx="4198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Эту брошюру мне дали  при постановке диагноза в больнице в Австралии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999D5E-F15C-40D7-BC8E-E21AB2049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000" r="9167" b="10000"/>
          <a:stretch/>
        </p:blipFill>
        <p:spPr>
          <a:xfrm rot="5400000">
            <a:off x="4067368" y="1560545"/>
            <a:ext cx="5715001" cy="3965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C062B5-FAE6-414F-BD89-8CF504857275}"/>
              </a:ext>
            </a:extLst>
          </p:cNvPr>
          <p:cNvSpPr txBox="1"/>
          <p:nvPr/>
        </p:nvSpPr>
        <p:spPr>
          <a:xfrm>
            <a:off x="381000" y="1342698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Пирамида питания - основа здоровой диеты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Она разделяет </a:t>
            </a:r>
            <a:r>
              <a:rPr lang="ru-RU" sz="2000" dirty="0" smtClean="0"/>
              <a:t>источники углеводов </a:t>
            </a:r>
            <a:r>
              <a:rPr lang="ru-RU" sz="2000" dirty="0" smtClean="0"/>
              <a:t>на </a:t>
            </a:r>
            <a:r>
              <a:rPr lang="ru-RU" sz="2000" dirty="0" smtClean="0"/>
              <a:t>группы по типам: «</a:t>
            </a:r>
            <a:r>
              <a:rPr lang="ru-RU" sz="2000" dirty="0" smtClean="0"/>
              <a:t>фрукты», «крахмалосодержащие овощи» и «хлеб и </a:t>
            </a:r>
            <a:r>
              <a:rPr lang="ru-RU" sz="2000" dirty="0" smtClean="0"/>
              <a:t>злаки»</a:t>
            </a:r>
            <a:r>
              <a:rPr lang="en-US" sz="2000" dirty="0" smtClean="0"/>
              <a:t>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Важно, чтобы «в </a:t>
            </a:r>
            <a:r>
              <a:rPr lang="ru-RU" sz="2000" dirty="0" smtClean="0"/>
              <a:t>основном </a:t>
            </a:r>
            <a:r>
              <a:rPr lang="ru-RU" sz="2000" dirty="0" smtClean="0"/>
              <a:t>в пище содержались полезные углеводы»</a:t>
            </a:r>
            <a:r>
              <a:rPr lang="en-US" sz="2000" dirty="0" smtClean="0"/>
              <a:t> (</a:t>
            </a:r>
            <a:r>
              <a:rPr lang="ru-RU" sz="2000" dirty="0" smtClean="0"/>
              <a:t>зеленое поле в основании пирамиды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01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6725C-EFBE-462C-8D96-4BC03865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Мой первоначальный план питания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F8ED0-77A5-4255-B792-2A9CF7F9C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Мы с мамой вели дневник питания, </a:t>
            </a:r>
            <a:r>
              <a:rPr lang="ru-RU" sz="2000" dirty="0" smtClean="0"/>
              <a:t>в котором записывали, что я ела </a:t>
            </a:r>
            <a:r>
              <a:rPr lang="ru-RU" sz="2000" dirty="0" smtClean="0"/>
              <a:t>в каждый прием пищи, </a:t>
            </a:r>
            <a:r>
              <a:rPr lang="ru-RU" sz="2000" dirty="0" smtClean="0"/>
              <a:t>и </a:t>
            </a:r>
            <a:r>
              <a:rPr lang="ru-RU" sz="2000" dirty="0" smtClean="0"/>
              <a:t>дозы инсулина в инъекциях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Это </a:t>
            </a:r>
            <a:r>
              <a:rPr lang="ru-RU" sz="2000" dirty="0" smtClean="0"/>
              <a:t>помогло научиться планировать меню и считать количество углеводов в пище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Используя </a:t>
            </a:r>
            <a:r>
              <a:rPr lang="ru-RU" sz="2000" dirty="0" smtClean="0"/>
              <a:t>пирамиду питания, </a:t>
            </a:r>
            <a:r>
              <a:rPr lang="ru-RU" sz="2000" dirty="0" smtClean="0"/>
              <a:t>мы </a:t>
            </a:r>
            <a:r>
              <a:rPr lang="ru-RU" sz="2000" dirty="0" smtClean="0"/>
              <a:t>ограничили сильно обработанные продукты - макароны</a:t>
            </a:r>
            <a:r>
              <a:rPr lang="ru-RU" sz="2000" dirty="0" smtClean="0"/>
              <a:t>, </a:t>
            </a:r>
            <a:r>
              <a:rPr lang="ru-RU" sz="2000" dirty="0" smtClean="0"/>
              <a:t>пиццу, </a:t>
            </a:r>
            <a:r>
              <a:rPr lang="ru-RU" sz="2000" dirty="0" smtClean="0"/>
              <a:t>белый хлеб</a:t>
            </a:r>
            <a:r>
              <a:rPr lang="en-US" sz="2000" dirty="0" smtClean="0"/>
              <a:t>,</a:t>
            </a:r>
            <a:r>
              <a:rPr lang="ru-RU" sz="2000" dirty="0" smtClean="0"/>
              <a:t> -  </a:t>
            </a:r>
            <a:r>
              <a:rPr lang="ru-RU" sz="2000" dirty="0" smtClean="0"/>
              <a:t>поскольку </a:t>
            </a:r>
            <a:r>
              <a:rPr lang="ru-RU" sz="2000" dirty="0" smtClean="0"/>
              <a:t>они резко </a:t>
            </a:r>
            <a:r>
              <a:rPr lang="ru-RU" sz="2000" dirty="0" smtClean="0"/>
              <a:t>повышали </a:t>
            </a:r>
            <a:r>
              <a:rPr lang="ru-RU" sz="2000" dirty="0" smtClean="0"/>
              <a:t>сахар </a:t>
            </a:r>
            <a:r>
              <a:rPr lang="ru-RU" sz="2000" dirty="0" smtClean="0"/>
              <a:t>в крови, </a:t>
            </a:r>
            <a:r>
              <a:rPr lang="ru-RU" sz="2000" dirty="0" smtClean="0"/>
              <a:t>и его было трудно контролировать.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Одновременно мы </a:t>
            </a:r>
            <a:r>
              <a:rPr lang="ru-RU" sz="2000" dirty="0" smtClean="0"/>
              <a:t>увеличили </a:t>
            </a:r>
            <a:r>
              <a:rPr lang="ru-RU" sz="2000" dirty="0" smtClean="0"/>
              <a:t>объем овощей</a:t>
            </a:r>
            <a:r>
              <a:rPr lang="ru-RU" sz="2000" dirty="0" smtClean="0"/>
              <a:t>, </a:t>
            </a:r>
            <a:r>
              <a:rPr lang="ru-RU" sz="2000" dirty="0" smtClean="0"/>
              <a:t>зелени, </a:t>
            </a:r>
            <a:r>
              <a:rPr lang="ru-RU" sz="2000" dirty="0" smtClean="0"/>
              <a:t>фруктов и цельных </a:t>
            </a:r>
            <a:r>
              <a:rPr lang="ru-RU" sz="2000" dirty="0" smtClean="0"/>
              <a:t>злаков в моей диете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Всё это время</a:t>
            </a:r>
            <a:r>
              <a:rPr lang="en-US" sz="2000" dirty="0" smtClean="0"/>
              <a:t> </a:t>
            </a:r>
            <a:r>
              <a:rPr lang="ru-RU" sz="2000" dirty="0" smtClean="0"/>
              <a:t>я </a:t>
            </a:r>
            <a:r>
              <a:rPr lang="ru-RU" sz="2000" dirty="0" smtClean="0"/>
              <a:t>вела активный </a:t>
            </a:r>
            <a:r>
              <a:rPr lang="ru-RU" sz="2000" dirty="0" smtClean="0"/>
              <a:t>образ жизни с регулярными тренировками, чтобы уменьшить потребность в инсулине для стабилизации сахара в крови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19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Дневник питания для </a:t>
            </a:r>
            <a:r>
              <a:rPr lang="ru-RU" sz="3000" dirty="0" smtClean="0"/>
              <a:t>обычного приема пищи </a:t>
            </a:r>
            <a:r>
              <a:rPr lang="en-US" sz="1800" dirty="0" smtClean="0"/>
              <a:t>(</a:t>
            </a:r>
            <a:r>
              <a:rPr lang="ru-RU" sz="1800" dirty="0" smtClean="0"/>
              <a:t>пример</a:t>
            </a:r>
            <a:r>
              <a:rPr lang="en-US" sz="1800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FE007E4-266E-47E0-B92F-07DB70558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624037"/>
              </p:ext>
            </p:extLst>
          </p:nvPr>
        </p:nvGraphicFramePr>
        <p:xfrm>
          <a:off x="342900" y="1143000"/>
          <a:ext cx="8458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17721686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6975063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81082831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3464605146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xmlns="" val="117132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Пища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Углеводы</a:t>
                      </a:r>
                      <a:r>
                        <a:rPr lang="en-US" sz="1600" dirty="0" smtClean="0"/>
                        <a:t> (</a:t>
                      </a:r>
                      <a:r>
                        <a:rPr lang="ru-RU" sz="1600" dirty="0" smtClean="0"/>
                        <a:t>г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Инсулин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единицы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Сахар в</a:t>
                      </a:r>
                      <a:r>
                        <a:rPr lang="ru-RU" sz="1600" baseline="0" dirty="0" smtClean="0"/>
                        <a:t> крови до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Сахар в крови после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dirty="0" smtClean="0"/>
                        <a:t>(2 </a:t>
                      </a:r>
                      <a:r>
                        <a:rPr lang="ru-RU" sz="1600" dirty="0" smtClean="0"/>
                        <a:t>часа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602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½ </a:t>
                      </a:r>
                      <a:r>
                        <a:rPr lang="ru-RU" sz="1600" dirty="0" smtClean="0"/>
                        <a:t>чашки риса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 </a:t>
                      </a:r>
                      <a:r>
                        <a:rPr lang="ru-RU" sz="1600" dirty="0" smtClean="0"/>
                        <a:t>большая картофелина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½ </a:t>
                      </a:r>
                      <a:r>
                        <a:rPr lang="ru-RU" sz="1600" dirty="0" smtClean="0"/>
                        <a:t>чашки фасоли</a:t>
                      </a:r>
                      <a:endParaRPr lang="en-US" sz="1600" dirty="0"/>
                    </a:p>
                    <a:p>
                      <a:r>
                        <a:rPr lang="ru-RU" sz="1600" dirty="0" smtClean="0"/>
                        <a:t>Немного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салата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 35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~ 40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~ </a:t>
                      </a:r>
                      <a:r>
                        <a:rPr lang="en-US" sz="1600" dirty="0"/>
                        <a:t>10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~ 5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3.5</a:t>
                      </a:r>
                    </a:p>
                    <a:p>
                      <a:r>
                        <a:rPr lang="en-US" sz="1600" dirty="0"/>
                        <a:t>4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  <a:p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.5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= 9 </a:t>
                      </a:r>
                      <a:r>
                        <a:rPr lang="ru-RU" sz="1600" dirty="0" smtClean="0"/>
                        <a:t>единиц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120 </a:t>
                      </a:r>
                      <a:r>
                        <a:rPr lang="ru-RU" sz="1600" dirty="0" smtClean="0"/>
                        <a:t>мг/</a:t>
                      </a:r>
                      <a:r>
                        <a:rPr lang="ru-RU" sz="1600" dirty="0" err="1" smtClean="0"/>
                        <a:t>дл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(6.7 </a:t>
                      </a:r>
                      <a:r>
                        <a:rPr lang="ru-RU" sz="1600" dirty="0" err="1" smtClean="0"/>
                        <a:t>ммоль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85 </a:t>
                      </a:r>
                      <a:r>
                        <a:rPr lang="ru-RU" sz="1600" dirty="0" smtClean="0"/>
                        <a:t>мг/</a:t>
                      </a:r>
                      <a:r>
                        <a:rPr lang="ru-RU" sz="1600" dirty="0" err="1" smtClean="0"/>
                        <a:t>дл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(4.7 </a:t>
                      </a:r>
                      <a:r>
                        <a:rPr lang="ru-RU" sz="1600" dirty="0" err="1" smtClean="0"/>
                        <a:t>ммоль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6446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F89024-324E-4836-AA53-C48B2FA88CE9}"/>
              </a:ext>
            </a:extLst>
          </p:cNvPr>
          <p:cNvSpPr txBox="1"/>
          <p:nvPr/>
        </p:nvSpPr>
        <p:spPr>
          <a:xfrm>
            <a:off x="223736" y="3352800"/>
            <a:ext cx="8763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Пример </a:t>
            </a:r>
            <a:r>
              <a:rPr lang="ru-RU" sz="1700" dirty="0" smtClean="0"/>
              <a:t>дневника питания для контроля углеводов</a:t>
            </a:r>
            <a:r>
              <a:rPr lang="en-US" sz="1700" dirty="0" smtClean="0"/>
              <a:t>, </a:t>
            </a:r>
            <a:r>
              <a:rPr lang="ru-RU" sz="1700" dirty="0" smtClean="0"/>
              <a:t>инсулина и сахара в крови</a:t>
            </a:r>
            <a:endParaRPr lang="en-US" sz="17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Углеводы в пище</a:t>
            </a:r>
            <a:r>
              <a:rPr lang="ru-RU" sz="1700" dirty="0"/>
              <a:t> </a:t>
            </a:r>
            <a:r>
              <a:rPr lang="ru-RU" sz="1700" dirty="0" smtClean="0"/>
              <a:t>считаются на основании </a:t>
            </a:r>
            <a:r>
              <a:rPr lang="ru-RU" sz="1700" dirty="0" smtClean="0"/>
              <a:t>книг </a:t>
            </a:r>
            <a:r>
              <a:rPr lang="ru-RU" sz="1700" dirty="0" smtClean="0"/>
              <a:t>по питанию </a:t>
            </a:r>
            <a:r>
              <a:rPr lang="ru-RU" sz="1700" dirty="0" smtClean="0"/>
              <a:t>или специальных  сайтов</a:t>
            </a:r>
            <a:endParaRPr lang="en-US" sz="17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Дозу инсулина можно рассчитать на основании соотношения </a:t>
            </a:r>
            <a:r>
              <a:rPr lang="ru-RU" sz="1700" dirty="0" smtClean="0"/>
              <a:t>инсулина и углеводов</a:t>
            </a:r>
            <a:r>
              <a:rPr lang="en-US" sz="1700" dirty="0" smtClean="0"/>
              <a:t> </a:t>
            </a:r>
            <a:r>
              <a:rPr lang="ru-RU" sz="1700" dirty="0" smtClean="0"/>
              <a:t>для пациента </a:t>
            </a:r>
            <a:r>
              <a:rPr lang="en-US" sz="1700" dirty="0" smtClean="0"/>
              <a:t>(</a:t>
            </a:r>
            <a:r>
              <a:rPr lang="ru-RU" sz="1700" dirty="0" smtClean="0"/>
              <a:t>здесь используется </a:t>
            </a:r>
            <a:r>
              <a:rPr lang="ru-RU" sz="1700" dirty="0" smtClean="0"/>
              <a:t>пропорция </a:t>
            </a:r>
            <a:r>
              <a:rPr lang="en-US" sz="1700" dirty="0" smtClean="0"/>
              <a:t>1:10</a:t>
            </a:r>
            <a:r>
              <a:rPr lang="ru-RU" sz="1700" dirty="0" smtClean="0"/>
              <a:t>)</a:t>
            </a:r>
            <a:endParaRPr lang="en-US" sz="17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Я записываю </a:t>
            </a:r>
            <a:r>
              <a:rPr lang="ru-RU" sz="1700" dirty="0" smtClean="0"/>
              <a:t>показатели сахара до и после приёма пищи, чтобы удостовериться, что доза инсулина была адекватной</a:t>
            </a:r>
            <a:r>
              <a:rPr lang="en-US" sz="1700" dirty="0" smtClean="0"/>
              <a:t>. </a:t>
            </a:r>
            <a:r>
              <a:rPr lang="ru-RU" sz="1700" dirty="0" smtClean="0"/>
              <a:t>В </a:t>
            </a:r>
            <a:r>
              <a:rPr lang="ru-RU" sz="1700" dirty="0" smtClean="0"/>
              <a:t>этом </a:t>
            </a:r>
            <a:r>
              <a:rPr lang="ru-RU" sz="1700" dirty="0" smtClean="0"/>
              <a:t>примере по данным проверки через 2 </a:t>
            </a:r>
            <a:r>
              <a:rPr lang="ru-RU" sz="1700" dirty="0" smtClean="0"/>
              <a:t>часа после приема приёма пищи</a:t>
            </a:r>
            <a:r>
              <a:rPr lang="ru-RU" sz="1700" dirty="0" smtClean="0"/>
              <a:t>, можно сделать вывод, что </a:t>
            </a:r>
            <a:r>
              <a:rPr lang="ru-RU" sz="1700" dirty="0" smtClean="0"/>
              <a:t>доза инсулина была </a:t>
            </a:r>
            <a:r>
              <a:rPr lang="ru-RU" sz="1700" dirty="0" smtClean="0"/>
              <a:t>достаточной.</a:t>
            </a:r>
            <a:endParaRPr lang="ru-RU" sz="17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В норме показатель варьирует в пределах </a:t>
            </a:r>
            <a:r>
              <a:rPr lang="en-US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70 </a:t>
            </a:r>
            <a:r>
              <a:rPr lang="en-US" sz="17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– 140 </a:t>
            </a:r>
            <a:r>
              <a:rPr lang="ru-RU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мг/</a:t>
            </a:r>
            <a:r>
              <a:rPr lang="ru-RU" sz="1700" dirty="0" err="1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дл</a:t>
            </a:r>
            <a:r>
              <a:rPr lang="ru-RU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(4.0 </a:t>
            </a:r>
            <a:r>
              <a:rPr lang="en-US" sz="17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– 8.0 </a:t>
            </a:r>
            <a:r>
              <a:rPr lang="ru-RU" sz="1700" dirty="0" err="1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ммоль</a:t>
            </a:r>
            <a:r>
              <a:rPr lang="en-US" sz="1700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)</a:t>
            </a:r>
            <a:endParaRPr lang="en-US" sz="17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15" y="152400"/>
            <a:ext cx="8915400" cy="990600"/>
          </a:xfrm>
        </p:spPr>
        <p:txBody>
          <a:bodyPr>
            <a:normAutofit/>
          </a:bodyPr>
          <a:lstStyle/>
          <a:p>
            <a:r>
              <a:rPr lang="ru-RU" sz="3000" dirty="0"/>
              <a:t>Пищевой дневник для обычного приема пищи </a:t>
            </a:r>
            <a:r>
              <a:rPr lang="en-US" sz="2000" dirty="0"/>
              <a:t>(</a:t>
            </a:r>
            <a:r>
              <a:rPr lang="ru-RU" sz="2000" dirty="0"/>
              <a:t>пример</a:t>
            </a:r>
            <a:r>
              <a:rPr lang="en-US" sz="2000" dirty="0"/>
              <a:t>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FE007E4-266E-47E0-B92F-07DB70558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959719"/>
              </p:ext>
            </p:extLst>
          </p:nvPr>
        </p:nvGraphicFramePr>
        <p:xfrm>
          <a:off x="457200" y="990600"/>
          <a:ext cx="8229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17721686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69750639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81082831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34646051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117132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Пища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Углеводы</a:t>
                      </a:r>
                      <a:r>
                        <a:rPr lang="en-US" sz="1600" dirty="0" smtClean="0"/>
                        <a:t> (</a:t>
                      </a:r>
                      <a:r>
                        <a:rPr lang="ru-RU" sz="1600" dirty="0" smtClean="0"/>
                        <a:t>г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Инсулин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единицы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Сахар в крови до</a:t>
                      </a:r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Сахар в крови после </a:t>
                      </a:r>
                      <a:r>
                        <a:rPr lang="en-US" sz="1600" dirty="0" smtClean="0"/>
                        <a:t>(2 </a:t>
                      </a:r>
                      <a:r>
                        <a:rPr lang="ru-RU" sz="1600" dirty="0" smtClean="0"/>
                        <a:t>часа</a:t>
                      </a:r>
                      <a:r>
                        <a:rPr lang="en-US" sz="1600" dirty="0" smtClean="0"/>
                        <a:t>):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602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 </a:t>
                      </a:r>
                      <a:r>
                        <a:rPr lang="ru-RU" sz="1600" dirty="0" smtClean="0"/>
                        <a:t>унции курицы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 </a:t>
                      </a:r>
                      <a:r>
                        <a:rPr lang="ru-RU" sz="1600" dirty="0" smtClean="0"/>
                        <a:t>чашка макарон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½ </a:t>
                      </a:r>
                      <a:r>
                        <a:rPr lang="ru-RU" sz="1600" dirty="0" smtClean="0"/>
                        <a:t>чашки фасоли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½ </a:t>
                      </a:r>
                      <a:r>
                        <a:rPr lang="ru-RU" sz="1600" dirty="0" smtClean="0"/>
                        <a:t>чашки кукурузы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 0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~ 40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~ 10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~ 15 </a:t>
                      </a:r>
                      <a:r>
                        <a:rPr lang="ru-RU" sz="1600" dirty="0" smtClean="0"/>
                        <a:t>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  <a:p>
                      <a:r>
                        <a:rPr lang="en-US" sz="1600" dirty="0"/>
                        <a:t>4</a:t>
                      </a:r>
                    </a:p>
                    <a:p>
                      <a:r>
                        <a:rPr lang="en-US" sz="1600" dirty="0"/>
                        <a:t>1</a:t>
                      </a:r>
                    </a:p>
                    <a:p>
                      <a:r>
                        <a:rPr lang="en-US" sz="1600" dirty="0"/>
                        <a:t>~1</a:t>
                      </a:r>
                    </a:p>
                    <a:p>
                      <a:r>
                        <a:rPr lang="en-US" sz="1600" dirty="0"/>
                        <a:t>= 6 </a:t>
                      </a:r>
                      <a:r>
                        <a:rPr lang="ru-RU" sz="1600" dirty="0" smtClean="0"/>
                        <a:t>единиц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105 </a:t>
                      </a:r>
                      <a:r>
                        <a:rPr lang="ru-RU" sz="1600" dirty="0" smtClean="0"/>
                        <a:t>мг/</a:t>
                      </a:r>
                      <a:r>
                        <a:rPr lang="ru-RU" sz="1600" dirty="0" err="1" smtClean="0"/>
                        <a:t>дл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(5.8 </a:t>
                      </a:r>
                      <a:r>
                        <a:rPr lang="ru-RU" sz="1600" dirty="0" err="1" smtClean="0"/>
                        <a:t>ммоль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200 </a:t>
                      </a:r>
                      <a:r>
                        <a:rPr lang="ru-RU" sz="1600" dirty="0" smtClean="0"/>
                        <a:t>мг/</a:t>
                      </a:r>
                      <a:r>
                        <a:rPr lang="ru-RU" sz="1600" dirty="0" err="1" smtClean="0"/>
                        <a:t>дл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(11.1 </a:t>
                      </a:r>
                      <a:r>
                        <a:rPr lang="ru-RU" sz="1600" dirty="0" err="1" smtClean="0"/>
                        <a:t>ммоль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6446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F89024-324E-4836-AA53-C48B2FA88CE9}"/>
              </a:ext>
            </a:extLst>
          </p:cNvPr>
          <p:cNvSpPr txBox="1"/>
          <p:nvPr/>
        </p:nvSpPr>
        <p:spPr>
          <a:xfrm>
            <a:off x="228600" y="3200400"/>
            <a:ext cx="8686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В этом примере при </a:t>
            </a:r>
            <a:r>
              <a:rPr lang="ru-RU" sz="1700" dirty="0" smtClean="0"/>
              <a:t>проверке </a:t>
            </a:r>
            <a:r>
              <a:rPr lang="ru-RU" sz="1700" dirty="0" smtClean="0"/>
              <a:t>через 2 </a:t>
            </a:r>
            <a:r>
              <a:rPr lang="ru-RU" sz="1700" dirty="0" smtClean="0"/>
              <a:t>часа после приема </a:t>
            </a:r>
            <a:r>
              <a:rPr lang="ru-RU" sz="1700" dirty="0" smtClean="0"/>
              <a:t>пищи показатель сахара в крови повышен</a:t>
            </a:r>
            <a:endParaRPr lang="ru-RU" sz="17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Это указывает на то, что пациенту нужно</a:t>
            </a:r>
            <a:r>
              <a:rPr lang="en-US" sz="1700" dirty="0" smtClean="0"/>
              <a:t>: </a:t>
            </a:r>
            <a:endParaRPr lang="en-US" sz="1700" dirty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700" dirty="0" smtClean="0"/>
              <a:t>Ввести корректирующую дозу сейчас и</a:t>
            </a:r>
            <a:endParaRPr lang="en-US" sz="1700" dirty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700" dirty="0" smtClean="0"/>
              <a:t>Попробовать ввести </a:t>
            </a:r>
            <a:r>
              <a:rPr lang="en-US" sz="1700" dirty="0" smtClean="0"/>
              <a:t>7 (</a:t>
            </a:r>
            <a:r>
              <a:rPr lang="ru-RU" sz="1700" dirty="0" smtClean="0"/>
              <a:t>а не </a:t>
            </a:r>
            <a:r>
              <a:rPr lang="en-US" sz="1700" dirty="0" smtClean="0"/>
              <a:t>6</a:t>
            </a:r>
            <a:r>
              <a:rPr lang="en-US" sz="1700" dirty="0"/>
              <a:t>) </a:t>
            </a:r>
            <a:r>
              <a:rPr lang="ru-RU" sz="1700" dirty="0" smtClean="0"/>
              <a:t>единиц</a:t>
            </a:r>
            <a:r>
              <a:rPr lang="en-US" sz="1700" dirty="0" smtClean="0"/>
              <a:t> </a:t>
            </a:r>
            <a:r>
              <a:rPr lang="ru-RU" sz="1700" dirty="0" smtClean="0"/>
              <a:t>инсулина, когда он будет есть ту же еду в следующий раз</a:t>
            </a:r>
            <a:endParaRPr lang="en-US" sz="17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Запись дозировок инсулина </a:t>
            </a:r>
            <a:r>
              <a:rPr lang="ru-RU" sz="1700" dirty="0" smtClean="0"/>
              <a:t>и </a:t>
            </a:r>
            <a:r>
              <a:rPr lang="ru-RU" sz="1700" dirty="0" smtClean="0"/>
              <a:t>показателей </a:t>
            </a:r>
            <a:r>
              <a:rPr lang="ru-RU" sz="1700" dirty="0" smtClean="0"/>
              <a:t>сахара в крови поможет пациенту выяснить </a:t>
            </a:r>
            <a:r>
              <a:rPr lang="ru-RU" sz="1700" dirty="0" smtClean="0"/>
              <a:t>свои индивидуальные </a:t>
            </a:r>
            <a:r>
              <a:rPr lang="ru-RU" sz="1700" dirty="0" smtClean="0"/>
              <a:t>потребности для </a:t>
            </a:r>
            <a:r>
              <a:rPr lang="ru-RU" sz="1700" dirty="0" smtClean="0"/>
              <a:t>конкретных блюд</a:t>
            </a:r>
            <a:endParaRPr lang="en-US" sz="17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700" dirty="0" smtClean="0"/>
              <a:t>Когда человек будет есть </a:t>
            </a:r>
            <a:r>
              <a:rPr lang="ru-RU" sz="1700" dirty="0" smtClean="0"/>
              <a:t>те же блюда, </a:t>
            </a:r>
            <a:r>
              <a:rPr lang="ru-RU" sz="1700" dirty="0" smtClean="0"/>
              <a:t>он может посмотреть в </a:t>
            </a:r>
            <a:r>
              <a:rPr lang="ru-RU" sz="1700" dirty="0" smtClean="0"/>
              <a:t>дневник и подобрать правильную дозу </a:t>
            </a:r>
            <a:r>
              <a:rPr lang="ru-RU" sz="1700" dirty="0" smtClean="0"/>
              <a:t>инсулина, </a:t>
            </a:r>
            <a:r>
              <a:rPr lang="ru-RU" sz="1700" dirty="0" smtClean="0"/>
              <a:t>чтобы компенсировать углеводы в пище</a:t>
            </a:r>
            <a:endParaRPr lang="en-US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071CB-40EC-4F8F-8E13-B9D19A47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ru-RU" dirty="0" smtClean="0"/>
              <a:t>Трудности в </a:t>
            </a:r>
            <a:r>
              <a:rPr lang="ru-RU" dirty="0" smtClean="0"/>
              <a:t> организации питания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6529A6-EE4A-4057-918C-DA9167B6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Бывает очень трудно подобрать правильную дозу инсулина </a:t>
            </a:r>
            <a:r>
              <a:rPr lang="ru-RU" dirty="0" smtClean="0"/>
              <a:t>в зависимости от количества </a:t>
            </a:r>
            <a:r>
              <a:rPr lang="ru-RU" dirty="0" smtClean="0"/>
              <a:t>углеводов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ru-RU" dirty="0" smtClean="0"/>
              <a:t>Используйте метод проб и ошибок</a:t>
            </a:r>
            <a:endParaRPr lang="ru-RU" dirty="0" smtClean="0"/>
          </a:p>
          <a:p>
            <a:pPr lvl="1"/>
            <a:r>
              <a:rPr lang="ru-RU" dirty="0" smtClean="0"/>
              <a:t>Читайте внимательно этикетки и обращайте внимание на размер </a:t>
            </a:r>
            <a:r>
              <a:rPr lang="ru-RU" dirty="0" smtClean="0"/>
              <a:t>порции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ru-RU" dirty="0" smtClean="0"/>
              <a:t>Если вы едите незнакомые продукты, рассчитать дозу инсулина сложнее</a:t>
            </a:r>
            <a:endParaRPr lang="ru-RU" dirty="0" smtClean="0"/>
          </a:p>
          <a:p>
            <a:pPr lvl="1"/>
            <a:endParaRPr lang="en-US" dirty="0"/>
          </a:p>
          <a:p>
            <a:r>
              <a:rPr lang="ru-RU" dirty="0" smtClean="0"/>
              <a:t>Нужно учитывать желание подростка </a:t>
            </a:r>
            <a:r>
              <a:rPr lang="en-US" dirty="0" smtClean="0"/>
              <a:t>e</a:t>
            </a:r>
            <a:r>
              <a:rPr lang="ru-RU" dirty="0" err="1" smtClean="0"/>
              <a:t>сть</a:t>
            </a:r>
            <a:r>
              <a:rPr lang="ru-RU" dirty="0" smtClean="0"/>
              <a:t> «вредную </a:t>
            </a:r>
            <a:r>
              <a:rPr lang="ru-RU" dirty="0" smtClean="0"/>
              <a:t>еду»  по примеру сверстников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dirty="0" smtClean="0"/>
              <a:t>Соблюдайте принцип умеренности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Научите подростка правильно подбирать компенсирующую дозу инсулина</a:t>
            </a:r>
            <a:endParaRPr lang="ru-RU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ru-RU" dirty="0" smtClean="0"/>
              <a:t>Контролировать диабет </a:t>
            </a:r>
            <a:r>
              <a:rPr lang="ru-RU" dirty="0" smtClean="0"/>
              <a:t>в школе или </a:t>
            </a:r>
            <a:r>
              <a:rPr lang="ru-RU" dirty="0" smtClean="0"/>
              <a:t>университете может </a:t>
            </a:r>
            <a:r>
              <a:rPr lang="ru-RU" dirty="0" smtClean="0"/>
              <a:t>быть </a:t>
            </a:r>
            <a:r>
              <a:rPr lang="ru-RU" dirty="0" smtClean="0"/>
              <a:t>труднее из-за ограниченного набора доступных блюд.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r>
              <a:rPr lang="ru-RU" dirty="0" smtClean="0"/>
              <a:t>Подростки </a:t>
            </a:r>
            <a:r>
              <a:rPr lang="ru-RU" dirty="0" smtClean="0"/>
              <a:t>с </a:t>
            </a:r>
            <a:r>
              <a:rPr lang="ru-RU" dirty="0" smtClean="0"/>
              <a:t>СД1 должны знать о </a:t>
            </a:r>
            <a:r>
              <a:rPr lang="ru-RU" dirty="0" smtClean="0"/>
              <a:t>влиянии алкоголя на сахар в крови</a:t>
            </a:r>
            <a:r>
              <a:rPr lang="en-US" dirty="0" smtClean="0"/>
              <a:t>, </a:t>
            </a:r>
            <a:r>
              <a:rPr lang="ru-RU" dirty="0" smtClean="0"/>
              <a:t>в частности о гипогликемии, которая наступает </a:t>
            </a:r>
            <a:r>
              <a:rPr lang="ru-RU" dirty="0" smtClean="0"/>
              <a:t>на следующее утро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sz="2300" dirty="0" smtClean="0"/>
              <a:t>Обучение очень </a:t>
            </a:r>
            <a:r>
              <a:rPr lang="ru-RU" sz="2300" dirty="0" smtClean="0"/>
              <a:t>важно, </a:t>
            </a:r>
            <a:r>
              <a:rPr lang="ru-RU" sz="2300" dirty="0" smtClean="0"/>
              <a:t>т.к. оно </a:t>
            </a:r>
            <a:r>
              <a:rPr lang="ru-RU" sz="2300" dirty="0" smtClean="0"/>
              <a:t>позволяет пациенту понять механизм диабета </a:t>
            </a:r>
            <a:r>
              <a:rPr lang="ru-RU" sz="2300" dirty="0" smtClean="0"/>
              <a:t>1 типа</a:t>
            </a:r>
            <a:endParaRPr lang="en-US" sz="2300" dirty="0"/>
          </a:p>
          <a:p>
            <a:pPr>
              <a:spcBef>
                <a:spcPts val="1200"/>
              </a:spcBef>
            </a:pPr>
            <a:r>
              <a:rPr lang="ru-RU" sz="2300" dirty="0" smtClean="0"/>
              <a:t>На </a:t>
            </a:r>
            <a:r>
              <a:rPr lang="ru-RU" sz="2300" dirty="0" smtClean="0"/>
              <a:t>начальном этапе контроля диабета детям и членам их семей нужно следовать четкому плану питания, чтобы понять </a:t>
            </a:r>
            <a:r>
              <a:rPr lang="ru-RU" sz="2300" dirty="0" smtClean="0"/>
              <a:t>связь между </a:t>
            </a:r>
            <a:r>
              <a:rPr lang="ru-RU" sz="2300" dirty="0" smtClean="0"/>
              <a:t>дозировкой инсулина и количеством  углеводов в пище</a:t>
            </a:r>
            <a:endParaRPr lang="en-US" sz="2300" dirty="0"/>
          </a:p>
          <a:p>
            <a:pPr>
              <a:spcBef>
                <a:spcPts val="1200"/>
              </a:spcBef>
            </a:pPr>
            <a:r>
              <a:rPr lang="ru-RU" sz="2300" dirty="0" smtClean="0"/>
              <a:t>В </a:t>
            </a:r>
            <a:r>
              <a:rPr lang="ru-RU" sz="2300" dirty="0" smtClean="0"/>
              <a:t>первые месяцы после постановки </a:t>
            </a:r>
            <a:r>
              <a:rPr lang="ru-RU" sz="2300" dirty="0" smtClean="0"/>
              <a:t>диагноза очень важно заранее планировать меню</a:t>
            </a:r>
            <a:r>
              <a:rPr lang="en-US" sz="2300" dirty="0" smtClean="0"/>
              <a:t>,</a:t>
            </a:r>
            <a:r>
              <a:rPr lang="ru-RU" sz="2300" dirty="0" smtClean="0"/>
              <a:t> учитывая вкусовые предпочтения пациента</a:t>
            </a:r>
            <a:endParaRPr lang="en-US" sz="2300" dirty="0"/>
          </a:p>
          <a:p>
            <a:pPr>
              <a:spcBef>
                <a:spcPts val="1200"/>
              </a:spcBef>
            </a:pPr>
            <a:r>
              <a:rPr lang="ru-RU" sz="2300" dirty="0" smtClean="0"/>
              <a:t>Ведение дневника питания поможет ребенку </a:t>
            </a:r>
            <a:r>
              <a:rPr lang="ru-RU" sz="2300" dirty="0" smtClean="0"/>
              <a:t>и/или </a:t>
            </a:r>
            <a:r>
              <a:rPr lang="ru-RU" sz="2300" dirty="0" smtClean="0"/>
              <a:t>родителям лучше понять индивидуальные особенности и учитывать их</a:t>
            </a:r>
            <a:endParaRPr lang="en-US" sz="2300" dirty="0"/>
          </a:p>
          <a:p>
            <a:pPr>
              <a:spcBef>
                <a:spcPts val="1200"/>
              </a:spcBef>
            </a:pPr>
            <a:r>
              <a:rPr lang="ru-RU" sz="2300" dirty="0" smtClean="0"/>
              <a:t>Выбирать правильные продукты питания следует на </a:t>
            </a:r>
            <a:r>
              <a:rPr lang="ru-RU" sz="2300" dirty="0" smtClean="0"/>
              <a:t>основании информации на этикетках, </a:t>
            </a:r>
            <a:r>
              <a:rPr lang="ru-RU" sz="2300" dirty="0" smtClean="0"/>
              <a:t>подсчета</a:t>
            </a:r>
            <a:r>
              <a:rPr lang="en-US" sz="2300" dirty="0" smtClean="0"/>
              <a:t> </a:t>
            </a:r>
            <a:r>
              <a:rPr lang="ru-RU" sz="2300" dirty="0" smtClean="0"/>
              <a:t>углеводов</a:t>
            </a:r>
            <a:r>
              <a:rPr lang="en-US" sz="2300" dirty="0" smtClean="0"/>
              <a:t>,</a:t>
            </a:r>
            <a:r>
              <a:rPr lang="ru-RU" sz="2300" dirty="0" smtClean="0"/>
              <a:t> а также рекомендаций </a:t>
            </a:r>
            <a:r>
              <a:rPr lang="ru-RU" sz="2300" dirty="0" smtClean="0"/>
              <a:t>по </a:t>
            </a:r>
            <a:r>
              <a:rPr lang="ru-RU" sz="2300" dirty="0" smtClean="0"/>
              <a:t>питанию из пособий и руководств для пациентов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025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 </a:t>
            </a:r>
            <a:r>
              <a:rPr lang="en-US" dirty="0" smtClean="0"/>
              <a:t>– </a:t>
            </a:r>
            <a:r>
              <a:rPr lang="ru-RU" dirty="0" smtClean="0"/>
              <a:t>АДА*</a:t>
            </a:r>
            <a:endParaRPr lang="en-US" dirty="0"/>
          </a:p>
        </p:txBody>
      </p:sp>
      <p:pic>
        <p:nvPicPr>
          <p:cNvPr id="5" name="Content Placeholder 4" descr="Screen Shot 2017-08-31 at 5.57.1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1016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991118" y="5645285"/>
            <a:ext cx="4032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*Материалы Американской диабетической </a:t>
            </a:r>
          </a:p>
          <a:p>
            <a:r>
              <a:rPr lang="ru-RU" sz="1400" dirty="0" smtClean="0"/>
              <a:t>ассоциации</a:t>
            </a:r>
            <a:endParaRPr lang="en-US" sz="1400" dirty="0"/>
          </a:p>
          <a:p>
            <a:r>
              <a:rPr lang="ru-RU" sz="1400" dirty="0" smtClean="0"/>
              <a:t>Наполни свою тарелку </a:t>
            </a:r>
            <a:r>
              <a:rPr lang="en-US" sz="1400" dirty="0" smtClean="0">
                <a:hlinkClick r:id="rId4"/>
              </a:rPr>
              <a:t>www.diabetes.org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211110" y="1695856"/>
            <a:ext cx="2018490" cy="2037944"/>
            <a:chOff x="6211110" y="1695856"/>
            <a:chExt cx="2018490" cy="20379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48400" y="1695856"/>
              <a:ext cx="15240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Белки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48400" y="2133600"/>
              <a:ext cx="1981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Зерновые и </a:t>
              </a:r>
              <a:r>
                <a:rPr lang="ru-RU" sz="1100" dirty="0" err="1" smtClean="0">
                  <a:solidFill>
                    <a:schemeClr val="tx1"/>
                  </a:solidFill>
                </a:rPr>
                <a:t>крахмало</a:t>
              </a:r>
              <a:r>
                <a:rPr lang="ru-RU" sz="1100" dirty="0" smtClean="0">
                  <a:solidFill>
                    <a:schemeClr val="tx1"/>
                  </a:solidFill>
                </a:rPr>
                <a:t>-содержащие продукты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11110" y="2590800"/>
              <a:ext cx="201849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Овощи, не содержащие крахмал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80826" y="3429000"/>
              <a:ext cx="15240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Напитки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45157" y="3048000"/>
              <a:ext cx="15240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</a:rPr>
                <a:t>Фрукты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Белки</a:t>
            </a:r>
            <a:r>
              <a:rPr lang="en-US" dirty="0" smtClean="0"/>
              <a:t> </a:t>
            </a:r>
            <a:r>
              <a:rPr lang="en-US" dirty="0"/>
              <a:t>– 25%</a:t>
            </a:r>
          </a:p>
        </p:txBody>
      </p:sp>
      <p:pic>
        <p:nvPicPr>
          <p:cNvPr id="5" name="Picture 4" descr="Screen Shot 2017-08-31 at 6.1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630038" cy="51816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429000" y="1459960"/>
            <a:ext cx="2715638" cy="4940840"/>
            <a:chOff x="3429000" y="1459960"/>
            <a:chExt cx="2715638" cy="49408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429000" y="1459960"/>
              <a:ext cx="2715638" cy="533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Белки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29000" y="1993360"/>
              <a:ext cx="2715637" cy="3688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Фасоль и чечевица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29000" y="3124200"/>
              <a:ext cx="27156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Морепродукты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29001" y="3506821"/>
              <a:ext cx="2715637" cy="385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Яйца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29001" y="3891064"/>
              <a:ext cx="2715637" cy="299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Сыр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29002" y="4563893"/>
              <a:ext cx="2715636" cy="384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Индейка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9002" y="4948136"/>
              <a:ext cx="2715634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Говядина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29002" y="5410200"/>
              <a:ext cx="2715634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Свинина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29002" y="5718242"/>
              <a:ext cx="2715636" cy="377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schemeClr val="tx1"/>
                  </a:solidFill>
                </a:rPr>
                <a:t>Хумус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29002" y="6096000"/>
              <a:ext cx="2715634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Соевые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наггетсы</a:t>
              </a:r>
              <a:r>
                <a:rPr lang="ru-RU" sz="1400" dirty="0" smtClean="0">
                  <a:solidFill>
                    <a:schemeClr val="tx1"/>
                  </a:solidFill>
                </a:rPr>
                <a:t> и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бургеры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29002" y="4187757"/>
              <a:ext cx="2715634" cy="376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Курица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29000" y="2765898"/>
              <a:ext cx="2715636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Рыба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429001" y="2357336"/>
              <a:ext cx="2715636" cy="4085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Орехи и семена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1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11" y="44585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Зерновые и крахмалосодержащие продукты </a:t>
            </a:r>
            <a:r>
              <a:rPr lang="en-US" dirty="0" smtClean="0"/>
              <a:t>– </a:t>
            </a:r>
            <a:r>
              <a:rPr lang="en-US" dirty="0"/>
              <a:t>25%</a:t>
            </a:r>
          </a:p>
        </p:txBody>
      </p:sp>
      <p:pic>
        <p:nvPicPr>
          <p:cNvPr id="9" name="Picture 8" descr="Screen Shot 2017-08-31 at 6.16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3810000" cy="5181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14928" y="4033736"/>
            <a:ext cx="2133600" cy="327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Топинамбур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9805" y="1447799"/>
            <a:ext cx="4464995" cy="5257800"/>
            <a:chOff x="3459805" y="1447799"/>
            <a:chExt cx="2788595" cy="52578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459805" y="1447799"/>
              <a:ext cx="2788595" cy="547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Зерновые и </a:t>
              </a:r>
              <a:r>
                <a:rPr lang="ru-RU" b="1" dirty="0" smtClean="0">
                  <a:solidFill>
                    <a:schemeClr val="tx1"/>
                  </a:solidFill>
                </a:rPr>
                <a:t>крахмалосодержащие </a:t>
              </a:r>
              <a:r>
                <a:rPr lang="ru-RU" b="1" dirty="0" smtClean="0">
                  <a:solidFill>
                    <a:schemeClr val="tx1"/>
                  </a:solidFill>
                </a:rPr>
                <a:t>продукты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77638" y="1995790"/>
              <a:ext cx="2770761" cy="3664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schemeClr val="tx1"/>
                  </a:solidFill>
                </a:rPr>
                <a:t>Калабаш</a:t>
              </a:r>
              <a:r>
                <a:rPr lang="ru-RU" sz="1400" dirty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(</a:t>
              </a:r>
              <a:r>
                <a:rPr lang="ru-RU" sz="1400" dirty="0" smtClean="0">
                  <a:solidFill>
                    <a:schemeClr val="tx1"/>
                  </a:solidFill>
                </a:rPr>
                <a:t>тыква)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85743" y="2362200"/>
              <a:ext cx="2762655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schemeClr val="tx1"/>
                  </a:solidFill>
                </a:rPr>
                <a:t>Чайот</a:t>
              </a:r>
              <a:r>
                <a:rPr lang="ru-RU" sz="1400" dirty="0" smtClean="0">
                  <a:solidFill>
                    <a:schemeClr val="tx1"/>
                  </a:solidFill>
                </a:rPr>
                <a:t> (тыква)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77638" y="2667000"/>
              <a:ext cx="277075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Зеленый горошек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95472" y="3352800"/>
              <a:ext cx="2752925" cy="317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Юкка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05199" y="3670570"/>
              <a:ext cx="2743197" cy="36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Батат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87367" y="3035030"/>
              <a:ext cx="2761030" cy="317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Кукуруза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14928" y="4361234"/>
              <a:ext cx="2733468" cy="295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Банан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14928" y="5410201"/>
              <a:ext cx="2733468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Дикий рис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03579" y="6019800"/>
              <a:ext cx="2744815" cy="380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Картофель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514928" y="6400799"/>
              <a:ext cx="2733466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Макароны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14928" y="4033736"/>
              <a:ext cx="2733468" cy="3274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Топинамбур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05200" y="4657116"/>
              <a:ext cx="2743196" cy="420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Киноа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505200" y="5019877"/>
              <a:ext cx="2743196" cy="390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chemeClr val="tx1"/>
                  </a:solidFill>
                </a:rPr>
                <a:t>Рис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10064" y="5715001"/>
              <a:ext cx="2738331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schemeClr val="tx1"/>
                  </a:solidFill>
                </a:rPr>
                <a:t>Тортилья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1676400"/>
            <a:ext cx="4495800" cy="4719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Овощи, не содержащие крахмал </a:t>
            </a:r>
            <a:r>
              <a:rPr lang="en-US" dirty="0" smtClean="0"/>
              <a:t>– </a:t>
            </a:r>
            <a:r>
              <a:rPr lang="en-US" dirty="0"/>
              <a:t>50%</a:t>
            </a:r>
          </a:p>
        </p:txBody>
      </p:sp>
      <p:pic>
        <p:nvPicPr>
          <p:cNvPr id="7" name="Picture 6" descr="Screen Shot 2017-08-31 at 6.1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962400" cy="4724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4656" y="2425430"/>
            <a:ext cx="2799944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Нопалес</a:t>
            </a:r>
            <a:r>
              <a:rPr lang="ru-RU" sz="1400" dirty="0" smtClean="0">
                <a:solidFill>
                  <a:schemeClr val="tx1"/>
                </a:solidFill>
              </a:rPr>
              <a:t>/побеги кактуса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4928" y="2057400"/>
            <a:ext cx="2809672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ерец чили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1413" y="4915711"/>
            <a:ext cx="2803186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</a:rPr>
              <a:t>Хикама</a:t>
            </a:r>
            <a:r>
              <a:rPr lang="ru-RU" sz="1400" dirty="0" smtClean="0">
                <a:solidFill>
                  <a:schemeClr val="tx1"/>
                </a:solidFill>
              </a:rPr>
              <a:t>/мексиканская репа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4928" y="3125821"/>
            <a:ext cx="2809672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Морковь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6276" y="4495800"/>
            <a:ext cx="2798323" cy="49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Брокколи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6277" y="5295900"/>
            <a:ext cx="2798322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Т</a:t>
            </a:r>
            <a:r>
              <a:rPr lang="ru-RU" sz="1400" dirty="0" smtClean="0">
                <a:solidFill>
                  <a:schemeClr val="tx1"/>
                </a:solidFill>
              </a:rPr>
              <a:t>оматы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24656" y="5676900"/>
            <a:ext cx="2799944" cy="390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Ш</a:t>
            </a:r>
            <a:r>
              <a:rPr lang="ru-RU" sz="1400" dirty="0" smtClean="0">
                <a:solidFill>
                  <a:schemeClr val="tx1"/>
                </a:solidFill>
              </a:rPr>
              <a:t>пинат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6276" y="6014936"/>
            <a:ext cx="2133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34383" y="3848100"/>
            <a:ext cx="2790216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Баклажан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6276" y="2815347"/>
            <a:ext cx="279832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Перец </a:t>
            </a:r>
            <a:r>
              <a:rPr lang="ru-RU" sz="1400" dirty="0" err="1" smtClean="0">
                <a:solidFill>
                  <a:schemeClr val="tx1"/>
                </a:solidFill>
              </a:rPr>
              <a:t>халапеньо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6277" y="3495472"/>
            <a:ext cx="2798322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Капуста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16548" y="4229100"/>
            <a:ext cx="2808051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Цветная капуста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4383" y="1676400"/>
            <a:ext cx="4466617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Овощи</a:t>
            </a:r>
            <a:r>
              <a:rPr lang="ru-RU" b="1" dirty="0">
                <a:solidFill>
                  <a:schemeClr val="tx1"/>
                </a:solidFill>
              </a:rPr>
              <a:t>, не содержащие крахмал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446B127-8238-4DE6-968F-15349282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9DEC4CE-7096-4546-A158-445F668A8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 smtClean="0"/>
              <a:t>благодарна </a:t>
            </a:r>
            <a:r>
              <a:rPr lang="ru-RU" dirty="0" smtClean="0"/>
              <a:t>за </a:t>
            </a:r>
            <a:r>
              <a:rPr lang="ru-RU" dirty="0" smtClean="0"/>
              <a:t>возможность </a:t>
            </a:r>
            <a:r>
              <a:rPr lang="ru-RU" dirty="0" smtClean="0"/>
              <a:t>представить доклад </a:t>
            </a:r>
            <a:r>
              <a:rPr lang="ru-RU" dirty="0" smtClean="0"/>
              <a:t>об особенностях питания при диабете </a:t>
            </a:r>
            <a:r>
              <a:rPr lang="ru-RU" dirty="0" smtClean="0"/>
              <a:t>1 </a:t>
            </a:r>
            <a:r>
              <a:rPr lang="ru-RU" dirty="0" smtClean="0"/>
              <a:t>типа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Особая благодарность Анне Карпушкиной и Фонду КАФ за приглашение и возможность впервые посетить Россию!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ru-RU" dirty="0" smtClean="0"/>
              <a:t>Что помогло </a:t>
            </a:r>
            <a:r>
              <a:rPr lang="ru-RU" dirty="0" smtClean="0"/>
              <a:t>мне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ru-RU" dirty="0" smtClean="0"/>
              <a:t>Мой диабет </a:t>
            </a:r>
            <a:r>
              <a:rPr lang="ru-RU" dirty="0" smtClean="0"/>
              <a:t>1 типа пробудил во мне интерес к питанию</a:t>
            </a:r>
            <a:r>
              <a:rPr lang="en-US" dirty="0" smtClean="0"/>
              <a:t>. </a:t>
            </a:r>
            <a:endParaRPr lang="en-US" dirty="0"/>
          </a:p>
          <a:p>
            <a:r>
              <a:rPr lang="ru-RU" dirty="0" smtClean="0"/>
              <a:t>В </a:t>
            </a:r>
            <a:r>
              <a:rPr lang="en-US" dirty="0" smtClean="0"/>
              <a:t>2013</a:t>
            </a:r>
            <a:r>
              <a:rPr lang="ru-RU" dirty="0" smtClean="0"/>
              <a:t> году</a:t>
            </a:r>
            <a:r>
              <a:rPr lang="en-US" dirty="0" smtClean="0"/>
              <a:t>, </a:t>
            </a:r>
            <a:r>
              <a:rPr lang="ru-RU" dirty="0" smtClean="0"/>
              <a:t>когда я была на втором курсе</a:t>
            </a:r>
            <a:r>
              <a:rPr lang="en-US" dirty="0" smtClean="0"/>
              <a:t>, </a:t>
            </a:r>
            <a:r>
              <a:rPr lang="ru-RU" dirty="0" smtClean="0"/>
              <a:t>я решила специализироваться в питании после прочтения </a:t>
            </a:r>
            <a:r>
              <a:rPr lang="ru-RU" i="1" dirty="0" smtClean="0"/>
              <a:t>Китайского </a:t>
            </a:r>
            <a:r>
              <a:rPr lang="ru-RU" i="1" dirty="0" smtClean="0"/>
              <a:t>исследования </a:t>
            </a:r>
            <a:r>
              <a:rPr lang="ru-RU" dirty="0" smtClean="0"/>
              <a:t>Колина </a:t>
            </a:r>
            <a:r>
              <a:rPr lang="ru-RU" dirty="0" err="1" smtClean="0"/>
              <a:t>Кэмпбелла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i="1" dirty="0" smtClean="0"/>
              <a:t>The </a:t>
            </a:r>
            <a:r>
              <a:rPr lang="en-US" i="1" dirty="0"/>
              <a:t>China </a:t>
            </a:r>
            <a:r>
              <a:rPr lang="en-US" i="1" dirty="0" smtClean="0"/>
              <a:t>Study</a:t>
            </a:r>
            <a:r>
              <a:rPr lang="ru-RU" i="1" dirty="0" smtClean="0"/>
              <a:t>, </a:t>
            </a:r>
            <a:r>
              <a:rPr lang="en-US" dirty="0" smtClean="0"/>
              <a:t>T</a:t>
            </a:r>
            <a:r>
              <a:rPr lang="en-US" dirty="0"/>
              <a:t>. Colin </a:t>
            </a:r>
            <a:r>
              <a:rPr lang="en-US" dirty="0" smtClean="0"/>
              <a:t>Campbell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i="1" dirty="0" smtClean="0"/>
              <a:t>Китайское исследование </a:t>
            </a:r>
            <a:r>
              <a:rPr lang="ru-RU" dirty="0" smtClean="0"/>
              <a:t>рассказывает о том, </a:t>
            </a:r>
            <a:r>
              <a:rPr lang="ru-RU" dirty="0" smtClean="0"/>
              <a:t>почему полезно питаться цельными </a:t>
            </a:r>
            <a:r>
              <a:rPr lang="ru-RU" dirty="0" smtClean="0"/>
              <a:t>продуктами растительного происхождения (ЦПРП)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Питание </a:t>
            </a:r>
            <a:r>
              <a:rPr lang="ru-RU" dirty="0" smtClean="0"/>
              <a:t>ЦПРП похоже на </a:t>
            </a:r>
            <a:r>
              <a:rPr lang="ru-RU" dirty="0" err="1" smtClean="0"/>
              <a:t>веганство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sz="1800" dirty="0" smtClean="0"/>
              <a:t>Много необработанной </a:t>
            </a:r>
            <a:r>
              <a:rPr lang="ru-RU" sz="1800" dirty="0" smtClean="0"/>
              <a:t>растительной </a:t>
            </a:r>
            <a:r>
              <a:rPr lang="ru-RU" sz="1800" dirty="0" smtClean="0"/>
              <a:t>пищи: фрукты</a:t>
            </a:r>
            <a:r>
              <a:rPr lang="ru-RU" sz="1800" dirty="0" smtClean="0"/>
              <a:t>, овощи, листовая зелень, семена, бобовые и цельные злаки</a:t>
            </a:r>
            <a:endParaRPr lang="en-US" sz="1800" dirty="0"/>
          </a:p>
          <a:p>
            <a:pPr lvl="1"/>
            <a:r>
              <a:rPr lang="ru-RU" sz="1800" dirty="0" smtClean="0"/>
              <a:t>Немного обработанных продуктов: сладости</a:t>
            </a:r>
            <a:r>
              <a:rPr lang="ru-RU" sz="1800" dirty="0" smtClean="0"/>
              <a:t>, белый хлеб, </a:t>
            </a:r>
            <a:r>
              <a:rPr lang="ru-RU" sz="1800" dirty="0" smtClean="0"/>
              <a:t>макароны</a:t>
            </a:r>
            <a:endParaRPr lang="ru-RU" sz="1800" dirty="0"/>
          </a:p>
          <a:p>
            <a:pPr lvl="1"/>
            <a:r>
              <a:rPr lang="ru-RU" sz="1800" dirty="0" smtClean="0"/>
              <a:t>Исключается мясо, рыба, молочные продукты, яйца </a:t>
            </a:r>
            <a:r>
              <a:rPr lang="ru-RU" sz="1800" dirty="0" smtClean="0"/>
              <a:t>и </a:t>
            </a:r>
            <a:r>
              <a:rPr lang="ru-RU" sz="1800" dirty="0" smtClean="0"/>
              <a:t>другие продукты </a:t>
            </a:r>
            <a:r>
              <a:rPr lang="ru-RU" sz="1800" dirty="0" smtClean="0"/>
              <a:t>животного происхождения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F8E12-17B8-46BB-AC83-82391D0D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Питание </a:t>
            </a:r>
            <a:r>
              <a:rPr lang="ru-RU" dirty="0"/>
              <a:t>цельными продуктами растительного происхождения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B8987D-353E-4988-BBB9-9B61773F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Я использую этот режим питания  (ЦПРП) </a:t>
            </a:r>
            <a:r>
              <a:rPr lang="ru-RU" dirty="0" smtClean="0"/>
              <a:t>2 года; в его основе нижний </a:t>
            </a:r>
            <a:r>
              <a:rPr lang="ru-RU" dirty="0" smtClean="0"/>
              <a:t>уровень </a:t>
            </a:r>
            <a:r>
              <a:rPr lang="ru-RU" dirty="0" smtClean="0"/>
              <a:t>пирамиды питания </a:t>
            </a:r>
            <a:r>
              <a:rPr lang="ru-RU" dirty="0" smtClean="0"/>
              <a:t>– фрукты, овощи, листовая зелень, цельные злаки, орехи, бобовые и семена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ru-RU" dirty="0" smtClean="0"/>
              <a:t>Главный акцент – минимизация количества обработанной пищи.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ru-RU" dirty="0" smtClean="0"/>
              <a:t>Я отмечаю у себя следующие положительные изменения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ru-RU" dirty="0" smtClean="0"/>
              <a:t>Улучшилось общее состояние здоровья – нормализовался вес, я </a:t>
            </a:r>
            <a:r>
              <a:rPr lang="ru-RU" dirty="0" smtClean="0"/>
              <a:t>стала более энергичной и активной, </a:t>
            </a:r>
            <a:r>
              <a:rPr lang="ru-RU" dirty="0" smtClean="0"/>
              <a:t>улучшилось настроение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ru-RU" dirty="0" smtClean="0"/>
              <a:t>Стабилизировался уровень сахара </a:t>
            </a:r>
            <a:r>
              <a:rPr lang="ru-RU" dirty="0" smtClean="0"/>
              <a:t>в крови – </a:t>
            </a:r>
            <a:r>
              <a:rPr lang="ru-RU" dirty="0" smtClean="0"/>
              <a:t>он повышается редко и незначительно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ru-RU" dirty="0" smtClean="0"/>
              <a:t>Снизилась общая </a:t>
            </a:r>
            <a:r>
              <a:rPr lang="ru-RU" dirty="0" smtClean="0"/>
              <a:t>доза инсулина</a:t>
            </a:r>
            <a:r>
              <a:rPr lang="en-US" dirty="0" smtClean="0"/>
              <a:t> </a:t>
            </a:r>
            <a:r>
              <a:rPr lang="en-US" dirty="0"/>
              <a:t>– ~0.31 </a:t>
            </a:r>
            <a:r>
              <a:rPr lang="ru-RU" dirty="0" smtClean="0"/>
              <a:t>единицы на </a:t>
            </a:r>
            <a:r>
              <a:rPr lang="ru-RU" dirty="0" smtClean="0"/>
              <a:t>килограмм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ru-RU" dirty="0" smtClean="0"/>
              <a:t>Снизился и стабилизировался </a:t>
            </a:r>
            <a:r>
              <a:rPr lang="ru-RU" dirty="0" err="1" smtClean="0"/>
              <a:t>гликированный</a:t>
            </a:r>
            <a:r>
              <a:rPr lang="ru-RU" dirty="0" smtClean="0"/>
              <a:t> гемоглобин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ru-RU" dirty="0" smtClean="0"/>
              <a:t>Стало проще </a:t>
            </a:r>
            <a:r>
              <a:rPr lang="ru-RU" dirty="0" smtClean="0"/>
              <a:t>рассчитывать дозу </a:t>
            </a:r>
            <a:r>
              <a:rPr lang="ru-RU" dirty="0" smtClean="0"/>
              <a:t>инсулина, поскольку я употребляю один и тот же набор продуктов и ем много овощей </a:t>
            </a:r>
            <a:r>
              <a:rPr lang="ru-RU" dirty="0" smtClean="0"/>
              <a:t>с </a:t>
            </a:r>
            <a:r>
              <a:rPr lang="ru-RU" dirty="0" smtClean="0"/>
              <a:t>высоким содержанием </a:t>
            </a:r>
            <a:r>
              <a:rPr lang="ru-RU" dirty="0" smtClean="0"/>
              <a:t>клетчатки </a:t>
            </a:r>
            <a:r>
              <a:rPr lang="en-US" dirty="0" smtClean="0"/>
              <a:t>(</a:t>
            </a:r>
            <a:r>
              <a:rPr lang="ru-RU" dirty="0" smtClean="0"/>
              <a:t>меньше чистых углеводов в диете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ru-RU" dirty="0" smtClean="0"/>
              <a:t>Выводы</a:t>
            </a:r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Командный подход помогает родителям и ребенку </a:t>
            </a:r>
            <a:r>
              <a:rPr lang="ru-RU" sz="2000" dirty="0" smtClean="0"/>
              <a:t>контролировать диабет 1 </a:t>
            </a:r>
            <a:r>
              <a:rPr lang="ru-RU" sz="2000" dirty="0" smtClean="0"/>
              <a:t>типа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Необходимо рассказывать пациентам о здоровом питании и о том, что нужно соблюдать умеренность  при употреблении </a:t>
            </a:r>
            <a:r>
              <a:rPr lang="ru-RU" sz="2000" dirty="0" smtClean="0"/>
              <a:t>нездоровой и обработанной пищи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Для понимания индивидуальных реакций на пищу и расчета дозы инсулина очень </a:t>
            </a:r>
            <a:r>
              <a:rPr lang="ru-RU" sz="2000" dirty="0" smtClean="0"/>
              <a:t>важен </a:t>
            </a:r>
            <a:r>
              <a:rPr lang="ru-RU" sz="2000" dirty="0" smtClean="0"/>
              <a:t>пищевой дневник, который позволяет </a:t>
            </a:r>
            <a:r>
              <a:rPr lang="ru-RU" sz="2000" dirty="0" smtClean="0"/>
              <a:t>использовать метод проб и ошибок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Подростка нужно научить понимать потребности </a:t>
            </a:r>
            <a:r>
              <a:rPr lang="ru-RU" sz="2000" dirty="0" smtClean="0"/>
              <a:t>своего </a:t>
            </a:r>
            <a:r>
              <a:rPr lang="ru-RU" sz="2000" dirty="0" smtClean="0"/>
              <a:t>тела в области питания, инъекций инсулина и физической активности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Чем лучше пациент понимает свое заболевание, </a:t>
            </a:r>
            <a:r>
              <a:rPr lang="ru-RU" sz="2000" dirty="0"/>
              <a:t>т</a:t>
            </a:r>
            <a:r>
              <a:rPr lang="ru-RU" sz="2000" dirty="0" smtClean="0"/>
              <a:t>ем легче ему справляться с диабетом</a:t>
            </a: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0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презентации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8392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Моя история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ru-RU" dirty="0" smtClean="0"/>
              <a:t>Обучение правильному питанию при постановке диагноза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Дневник учета питания и инсулина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Трудности в </a:t>
            </a:r>
            <a:r>
              <a:rPr lang="ru-RU" dirty="0" smtClean="0"/>
              <a:t>организации питания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Общие рекомендации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Что мне помогло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Вопросы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0AB94-53A4-45EE-ACE5-1E4F0B69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D62B4-649D-424B-B25A-6CB02D2CE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sz="2400" dirty="0" smtClean="0"/>
              <a:t>У меня был </a:t>
            </a:r>
            <a:r>
              <a:rPr lang="ru-RU" sz="2400" dirty="0" smtClean="0"/>
              <a:t>диагностирован диабет </a:t>
            </a:r>
            <a:r>
              <a:rPr lang="ru-RU" sz="2400" dirty="0" smtClean="0"/>
              <a:t>1 </a:t>
            </a:r>
            <a:r>
              <a:rPr lang="ru-RU" sz="2400" dirty="0" smtClean="0"/>
              <a:t>типа, когда мне было 15 с половиной, </a:t>
            </a:r>
            <a:r>
              <a:rPr lang="ru-RU" sz="2400" dirty="0" smtClean="0"/>
              <a:t>в Сиднее (Австралия), 8 лет назад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ru-RU" sz="2400" dirty="0" smtClean="0"/>
              <a:t>Я </a:t>
            </a:r>
            <a:r>
              <a:rPr lang="ru-RU" sz="2400" dirty="0" smtClean="0"/>
              <a:t>провела неделю </a:t>
            </a:r>
            <a:r>
              <a:rPr lang="ru-RU" sz="2400" dirty="0" smtClean="0"/>
              <a:t>в </a:t>
            </a:r>
            <a:r>
              <a:rPr lang="ru-RU" sz="2400" dirty="0" smtClean="0"/>
              <a:t>больнице, </a:t>
            </a:r>
            <a:r>
              <a:rPr lang="ru-RU" sz="2400" dirty="0" smtClean="0"/>
              <a:t>где меня </a:t>
            </a:r>
            <a:r>
              <a:rPr lang="ru-RU" sz="2400" dirty="0" smtClean="0"/>
              <a:t>научили контролировать диабет с помощью инъекций </a:t>
            </a:r>
            <a:r>
              <a:rPr lang="ru-RU" sz="2400" dirty="0" smtClean="0"/>
              <a:t>инсулина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ru-RU" sz="2400" dirty="0" smtClean="0"/>
              <a:t>Со мной работал эндокринолог, медсестра-инструктор, психолог </a:t>
            </a:r>
            <a:r>
              <a:rPr lang="ru-RU" sz="2400" dirty="0" smtClean="0"/>
              <a:t>и </a:t>
            </a:r>
            <a:r>
              <a:rPr lang="ru-RU" sz="2400" dirty="0" smtClean="0"/>
              <a:t>диетолог </a:t>
            </a:r>
            <a:r>
              <a:rPr lang="ru-RU" sz="2400" dirty="0" smtClean="0"/>
              <a:t>– </a:t>
            </a:r>
            <a:r>
              <a:rPr lang="ru-RU" sz="2400" dirty="0" smtClean="0"/>
              <a:t>команда специалистов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5D71C77-21DD-4D7B-86EE-4CB35330B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038600" cy="2228723"/>
          </a:xfrm>
        </p:spPr>
      </p:pic>
    </p:spTree>
    <p:extLst>
      <p:ext uri="{BB962C8B-B14F-4D97-AF65-F5344CB8AC3E}">
        <p14:creationId xmlns:p14="http://schemas.microsoft.com/office/powerpoint/2010/main" val="37580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0AB94-53A4-45EE-ACE5-1E4F0B69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D62B4-649D-424B-B25A-6CB02D2CE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4867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В </a:t>
            </a:r>
            <a:r>
              <a:rPr lang="ru-RU" sz="2000" dirty="0" smtClean="0"/>
              <a:t>первые несколько недель после постановки диагноза меня научили </a:t>
            </a:r>
            <a:r>
              <a:rPr lang="ru-RU" sz="2000" dirty="0" smtClean="0"/>
              <a:t>считать углеводы</a:t>
            </a:r>
            <a:r>
              <a:rPr lang="en-US" sz="2000" dirty="0" smtClean="0"/>
              <a:t>, </a:t>
            </a:r>
            <a:r>
              <a:rPr lang="ru-RU" sz="2000" dirty="0" smtClean="0"/>
              <a:t>регулировать высокий или низкий уровень </a:t>
            </a:r>
            <a:r>
              <a:rPr lang="ru-RU" sz="2000" dirty="0" smtClean="0"/>
              <a:t>сахара в крови </a:t>
            </a:r>
            <a:r>
              <a:rPr lang="ru-RU" sz="2000" dirty="0" smtClean="0"/>
              <a:t>и </a:t>
            </a:r>
            <a:r>
              <a:rPr lang="ru-RU" sz="2000" dirty="0" smtClean="0"/>
              <a:t>жить </a:t>
            </a:r>
            <a:r>
              <a:rPr lang="ru-RU" sz="2000" dirty="0" smtClean="0"/>
              <a:t>нормальной жизнью с диабетом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В течение следующих 3 месяцев </a:t>
            </a:r>
            <a:r>
              <a:rPr lang="ru-RU" sz="2000" dirty="0" smtClean="0"/>
              <a:t>я часто посещала </a:t>
            </a:r>
            <a:r>
              <a:rPr lang="ru-RU" sz="2000" dirty="0" smtClean="0"/>
              <a:t>диетолога и </a:t>
            </a:r>
            <a:r>
              <a:rPr lang="ru-RU" sz="2000" dirty="0" smtClean="0"/>
              <a:t>медсестру-инструктора и консультировалась по телефону по </a:t>
            </a:r>
            <a:r>
              <a:rPr lang="ru-RU" sz="2000" dirty="0" smtClean="0"/>
              <a:t>поводу сахара в крови и</a:t>
            </a:r>
            <a:r>
              <a:rPr lang="en-US" sz="2000" dirty="0" smtClean="0"/>
              <a:t> </a:t>
            </a:r>
            <a:r>
              <a:rPr lang="ru-RU" sz="2000" dirty="0" smtClean="0"/>
              <a:t>углеводов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AB88A4F-425D-439B-B836-95CE2A4151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r="17768"/>
          <a:stretch/>
        </p:blipFill>
        <p:spPr>
          <a:xfrm rot="5400000">
            <a:off x="4853709" y="1699491"/>
            <a:ext cx="3657600" cy="3916218"/>
          </a:xfrm>
        </p:spPr>
      </p:pic>
    </p:spTree>
    <p:extLst>
      <p:ext uri="{BB962C8B-B14F-4D97-AF65-F5344CB8AC3E}">
        <p14:creationId xmlns:p14="http://schemas.microsoft.com/office/powerpoint/2010/main" val="1192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6F4CB-C6DD-4F3B-9C09-6257F62C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1CB4B-3E4E-4082-8604-2EAA41624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267200" cy="47183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Через </a:t>
            </a:r>
            <a:r>
              <a:rPr lang="en-US" sz="2000" dirty="0" smtClean="0"/>
              <a:t>4 </a:t>
            </a:r>
            <a:r>
              <a:rPr lang="ru-RU" sz="2000" dirty="0" smtClean="0"/>
              <a:t>месяца после постановки диагноза мы переехали в Бостон (США), и теперь я получала помощь в Диабетическом центре </a:t>
            </a:r>
            <a:r>
              <a:rPr lang="ru-RU" sz="2000" dirty="0" err="1" smtClean="0"/>
              <a:t>Джозлин</a:t>
            </a:r>
            <a:r>
              <a:rPr lang="ru-RU" sz="2000" dirty="0" smtClean="0"/>
              <a:t> (</a:t>
            </a:r>
            <a:r>
              <a:rPr lang="en-US" sz="2000" dirty="0" smtClean="0"/>
              <a:t>Joslin </a:t>
            </a:r>
            <a:r>
              <a:rPr lang="en-US" sz="2000" dirty="0"/>
              <a:t>Diabetes </a:t>
            </a:r>
            <a:r>
              <a:rPr lang="en-US" sz="2000" dirty="0" smtClean="0"/>
              <a:t>Center</a:t>
            </a:r>
            <a:r>
              <a:rPr lang="ru-RU" sz="2000" dirty="0" smtClean="0"/>
              <a:t>)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Я ходила на прием </a:t>
            </a:r>
            <a:r>
              <a:rPr lang="ru-RU" sz="2000" dirty="0" smtClean="0"/>
              <a:t>каждые 3 месяца: </a:t>
            </a:r>
            <a:r>
              <a:rPr lang="ru-RU" sz="2000" dirty="0" smtClean="0"/>
              <a:t>к эндокринологу, медсестре-инструктору  и при </a:t>
            </a:r>
            <a:r>
              <a:rPr lang="ru-RU" sz="2000" dirty="0" smtClean="0"/>
              <a:t>необходимости – </a:t>
            </a:r>
            <a:r>
              <a:rPr lang="ru-RU" sz="2000" dirty="0" smtClean="0"/>
              <a:t>к диетологу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61707697-9D0B-466F-B369-6D26BD696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19400"/>
            <a:ext cx="4140039" cy="1565275"/>
          </a:xfrm>
        </p:spPr>
      </p:pic>
    </p:spTree>
    <p:extLst>
      <p:ext uri="{BB962C8B-B14F-4D97-AF65-F5344CB8AC3E}">
        <p14:creationId xmlns:p14="http://schemas.microsoft.com/office/powerpoint/2010/main" val="41230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6F4CB-C6DD-4F3B-9C09-6257F62C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1CB4B-3E4E-4082-8604-2EAA4162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Специалисты в Австралии </a:t>
            </a:r>
            <a:r>
              <a:rPr lang="ru-RU" sz="2000" dirty="0" smtClean="0"/>
              <a:t>и в Америке мотивировали меня </a:t>
            </a:r>
            <a:r>
              <a:rPr lang="ru-RU" sz="2000" dirty="0" smtClean="0"/>
              <a:t>контролировать свой </a:t>
            </a:r>
            <a:r>
              <a:rPr lang="ru-RU" sz="2000" dirty="0" smtClean="0"/>
              <a:t>диабет, начиная с момента постановки диагноза, </a:t>
            </a:r>
            <a:r>
              <a:rPr lang="ru-RU" sz="2000" dirty="0" smtClean="0"/>
              <a:t>при постоянной поддержке моей </a:t>
            </a:r>
            <a:r>
              <a:rPr lang="ru-RU" sz="2000" dirty="0" smtClean="0"/>
              <a:t>семьи, школы и помогающей </a:t>
            </a:r>
            <a:r>
              <a:rPr lang="ru-RU" sz="2000" dirty="0" smtClean="0"/>
              <a:t>команды специалистов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Сейчас я делаю инъекции </a:t>
            </a:r>
            <a:r>
              <a:rPr lang="ru-RU" sz="2000" dirty="0" smtClean="0"/>
              <a:t>инсулина, но </a:t>
            </a:r>
            <a:r>
              <a:rPr lang="ru-RU" sz="2000" dirty="0" smtClean="0"/>
              <a:t>год была </a:t>
            </a:r>
            <a:r>
              <a:rPr lang="ru-RU" sz="2000" dirty="0" smtClean="0"/>
              <a:t>на помповой терапии во время </a:t>
            </a:r>
            <a:r>
              <a:rPr lang="ru-RU" sz="2000" dirty="0" smtClean="0"/>
              <a:t>учебы в университете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С момента постановки диагноза у </a:t>
            </a:r>
            <a:r>
              <a:rPr lang="ru-RU" sz="2000" dirty="0" smtClean="0"/>
              <a:t>меня не было повторных </a:t>
            </a:r>
            <a:r>
              <a:rPr lang="ru-RU" sz="2000" dirty="0" smtClean="0"/>
              <a:t>госпитализаций. Я успешно контролирую свой диабет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ru-RU" sz="2000" dirty="0" smtClean="0"/>
              <a:t>В настоящее </a:t>
            </a:r>
            <a:r>
              <a:rPr lang="ru-RU" sz="2000" dirty="0" smtClean="0"/>
              <a:t>время мой показатель </a:t>
            </a:r>
            <a:r>
              <a:rPr lang="ru-RU" sz="2000" dirty="0" err="1" smtClean="0"/>
              <a:t>гликированного</a:t>
            </a:r>
            <a:r>
              <a:rPr lang="ru-RU" sz="2000" dirty="0" smtClean="0"/>
              <a:t> гемоглобина (</a:t>
            </a:r>
            <a:r>
              <a:rPr lang="en-US" sz="2000" dirty="0" smtClean="0"/>
              <a:t>A1c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равен</a:t>
            </a:r>
            <a:r>
              <a:rPr lang="en-US" sz="2000" dirty="0" smtClean="0"/>
              <a:t> 6</a:t>
            </a:r>
            <a:r>
              <a:rPr lang="ru-RU" sz="2000" dirty="0" smtClean="0"/>
              <a:t>,</a:t>
            </a:r>
            <a:r>
              <a:rPr lang="en-US" sz="2000" dirty="0" smtClean="0"/>
              <a:t>2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9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6F4CB-C6DD-4F3B-9C09-6257F62C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история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1CB4B-3E4E-4082-8604-2EAA41624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/>
          </a:bodyPr>
          <a:lstStyle/>
          <a:p>
            <a:r>
              <a:rPr lang="ru-RU" dirty="0" smtClean="0"/>
              <a:t>Мой собственный опыт контроля диабета привел меня к изучению науки о питании</a:t>
            </a:r>
            <a:r>
              <a:rPr lang="en-US" dirty="0" smtClean="0"/>
              <a:t>. </a:t>
            </a:r>
            <a:r>
              <a:rPr lang="ru-RU" dirty="0" smtClean="0"/>
              <a:t>Я </a:t>
            </a:r>
            <a:r>
              <a:rPr lang="ru-RU" dirty="0" smtClean="0"/>
              <a:t>хотела найти оптимальный </a:t>
            </a:r>
            <a:r>
              <a:rPr lang="ru-RU" dirty="0" smtClean="0"/>
              <a:t>подход </a:t>
            </a:r>
            <a:r>
              <a:rPr lang="ru-RU" dirty="0" smtClean="0"/>
              <a:t>к </a:t>
            </a:r>
            <a:r>
              <a:rPr lang="ru-RU" dirty="0" smtClean="0"/>
              <a:t>питанию, чтобы быть здоровой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Мои научные знания помогли </a:t>
            </a:r>
            <a:r>
              <a:rPr lang="ru-RU" dirty="0" smtClean="0"/>
              <a:t>мне понять, как </a:t>
            </a:r>
            <a:r>
              <a:rPr lang="ru-RU" dirty="0" smtClean="0"/>
              <a:t>работает диабет, </a:t>
            </a:r>
            <a:r>
              <a:rPr lang="ru-RU" dirty="0" smtClean="0"/>
              <a:t>и как </a:t>
            </a:r>
            <a:r>
              <a:rPr lang="ru-RU" dirty="0" smtClean="0"/>
              <a:t>помочь </a:t>
            </a:r>
            <a:r>
              <a:rPr lang="ru-RU" dirty="0" smtClean="0"/>
              <a:t>себе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9AC34-132D-4D35-8B52-5CEFBD1F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19" y="3733800"/>
            <a:ext cx="3890962" cy="25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AD31B1-4D43-4618-B883-CE7AA0D58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>
          <a:xfrm>
            <a:off x="6248400" y="4162010"/>
            <a:ext cx="1676400" cy="1038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98D324-F4F2-4B02-B9E8-0084ED4D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4178416"/>
            <a:ext cx="1371600" cy="104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правильному питанию при постановке диагноза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Помимо информации об </a:t>
            </a:r>
            <a:r>
              <a:rPr lang="ru-RU" dirty="0" smtClean="0"/>
              <a:t>инсулине я </a:t>
            </a:r>
            <a:r>
              <a:rPr lang="ru-RU" dirty="0" smtClean="0"/>
              <a:t>узнала:</a:t>
            </a:r>
            <a:endParaRPr lang="en-US" dirty="0"/>
          </a:p>
          <a:p>
            <a:pPr lvl="1"/>
            <a:r>
              <a:rPr lang="ru-RU" dirty="0" smtClean="0"/>
              <a:t>Как выбирать продукты, </a:t>
            </a:r>
            <a:r>
              <a:rPr lang="ru-RU" dirty="0" smtClean="0"/>
              <a:t>основываясь на </a:t>
            </a:r>
            <a:r>
              <a:rPr lang="ru-RU" dirty="0" smtClean="0"/>
              <a:t>пирамиде питания</a:t>
            </a:r>
            <a:endParaRPr lang="en-US" dirty="0"/>
          </a:p>
          <a:p>
            <a:pPr lvl="1"/>
            <a:r>
              <a:rPr lang="ru-RU" dirty="0" smtClean="0"/>
              <a:t>Как важен подсчет </a:t>
            </a:r>
            <a:r>
              <a:rPr lang="ru-RU" dirty="0" smtClean="0"/>
              <a:t>углеводов для </a:t>
            </a:r>
            <a:r>
              <a:rPr lang="ru-RU" dirty="0" smtClean="0"/>
              <a:t>принятия, чтобы рассчитать дозу инсулина в инъекции</a:t>
            </a:r>
            <a:endParaRPr lang="en-US" dirty="0"/>
          </a:p>
          <a:p>
            <a:pPr lvl="1"/>
            <a:r>
              <a:rPr lang="ru-RU" dirty="0" smtClean="0"/>
              <a:t>Какую пищу я могу есть свободно</a:t>
            </a:r>
            <a:r>
              <a:rPr lang="en-US" dirty="0" smtClean="0"/>
              <a:t> (</a:t>
            </a:r>
            <a:r>
              <a:rPr lang="ru-RU" dirty="0" smtClean="0"/>
              <a:t>без </a:t>
            </a:r>
            <a:r>
              <a:rPr lang="ru-RU" dirty="0" smtClean="0"/>
              <a:t>инсулина), а какая требует большие дозы инсулина</a:t>
            </a:r>
            <a:endParaRPr lang="en-US" dirty="0"/>
          </a:p>
          <a:p>
            <a:pPr lvl="1"/>
            <a:r>
              <a:rPr lang="ru-RU" dirty="0" smtClean="0"/>
              <a:t>Как откорректировать низкие показатели сахара в крови с помощью глюкозы и высокие показатели </a:t>
            </a:r>
            <a:r>
              <a:rPr lang="ru-RU" dirty="0" smtClean="0"/>
              <a:t>с </a:t>
            </a:r>
            <a:r>
              <a:rPr lang="ru-RU" dirty="0" smtClean="0"/>
              <a:t>помощью инсулина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ru-RU" dirty="0" smtClean="0"/>
          </a:p>
          <a:p>
            <a:pPr lvl="1"/>
            <a:endParaRPr lang="en-US" dirty="0"/>
          </a:p>
          <a:p>
            <a:r>
              <a:rPr lang="ru-RU" dirty="0" smtClean="0"/>
              <a:t>Мне пришлось усвоить много новой </a:t>
            </a:r>
            <a:r>
              <a:rPr lang="ru-RU" dirty="0" smtClean="0"/>
              <a:t>информации, и для этого в </a:t>
            </a:r>
            <a:r>
              <a:rPr lang="ru-RU" dirty="0" smtClean="0"/>
              <a:t>течение первых месяцев </a:t>
            </a:r>
            <a:r>
              <a:rPr lang="ru-RU" dirty="0" smtClean="0"/>
              <a:t>потребовалось много  консультаций специалистов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16452</TotalTime>
  <Words>1617</Words>
  <Application>Microsoft Office PowerPoint</Application>
  <PresentationFormat>Экран (4:3)</PresentationFormat>
  <Paragraphs>223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Clarity</vt:lpstr>
      <vt:lpstr>СОВРЕМЕННЫе  ПОДХОДЫ  К  ПИТАНИЮ  при  ДИАБЕТе  1 ТИПА</vt:lpstr>
      <vt:lpstr>Благодарности</vt:lpstr>
      <vt:lpstr>Обзор презентации</vt:lpstr>
      <vt:lpstr>Моя история</vt:lpstr>
      <vt:lpstr>Моя история</vt:lpstr>
      <vt:lpstr>Моя история</vt:lpstr>
      <vt:lpstr>Моя история</vt:lpstr>
      <vt:lpstr>Моя история</vt:lpstr>
      <vt:lpstr>Обучение правильному питанию при постановке диагноза</vt:lpstr>
      <vt:lpstr>Пирамида питания</vt:lpstr>
      <vt:lpstr>Мой первоначальный план питания</vt:lpstr>
      <vt:lpstr>Дневник питания для обычного приема пищи (пример)</vt:lpstr>
      <vt:lpstr>Пищевой дневник для обычного приема пищи (пример)</vt:lpstr>
      <vt:lpstr>Трудности в  организации питания</vt:lpstr>
      <vt:lpstr>Общие рекомендации</vt:lpstr>
      <vt:lpstr>Общие рекомендации – АДА*</vt:lpstr>
      <vt:lpstr>Белки – 25%</vt:lpstr>
      <vt:lpstr>Зерновые и крахмалосодержащие продукты – 25%</vt:lpstr>
      <vt:lpstr>Овощи, не содержащие крахмал – 50%</vt:lpstr>
      <vt:lpstr>Что помогло мне?</vt:lpstr>
      <vt:lpstr>Питание цельными продуктами растительного происхождения</vt:lpstr>
      <vt:lpstr>Выводы 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Grief – a life of its own</dc:title>
  <dc:creator>David Stephens</dc:creator>
  <cp:lastModifiedBy>Yulia Romaschenko</cp:lastModifiedBy>
  <cp:revision>236</cp:revision>
  <cp:lastPrinted>1601-01-01T00:00:00Z</cp:lastPrinted>
  <dcterms:created xsi:type="dcterms:W3CDTF">2006-08-28T00:15:48Z</dcterms:created>
  <dcterms:modified xsi:type="dcterms:W3CDTF">2017-09-14T12:44:52Z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TC010690361033</vt:lpwstr>
  </property>
</Properties>
</file>